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301" r:id="rId3"/>
    <p:sldId id="315" r:id="rId4"/>
    <p:sldId id="277" r:id="rId5"/>
    <p:sldId id="278" r:id="rId6"/>
    <p:sldId id="281" r:id="rId7"/>
    <p:sldId id="311" r:id="rId8"/>
    <p:sldId id="285" r:id="rId9"/>
    <p:sldId id="286" r:id="rId10"/>
    <p:sldId id="287" r:id="rId11"/>
    <p:sldId id="320" r:id="rId12"/>
    <p:sldId id="290" r:id="rId13"/>
    <p:sldId id="291" r:id="rId14"/>
    <p:sldId id="314" r:id="rId15"/>
    <p:sldId id="324" r:id="rId16"/>
    <p:sldId id="323" r:id="rId17"/>
    <p:sldId id="319" r:id="rId18"/>
    <p:sldId id="318" r:id="rId19"/>
    <p:sldId id="321" r:id="rId20"/>
    <p:sldId id="322" r:id="rId21"/>
    <p:sldId id="317" r:id="rId22"/>
    <p:sldId id="300" r:id="rId23"/>
    <p:sldId id="302"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9E3"/>
    <a:srgbClr val="E5F2BC"/>
    <a:srgbClr val="D5E993"/>
    <a:srgbClr val="C4E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22046-92FA-0F47-8B1D-C5013D2824B8}"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94E9EA5C-9575-704D-8EF4-53BBF2F82B0D}">
      <dgm:prSet phldrT="[Text]"/>
      <dgm:spPr/>
      <dgm:t>
        <a:bodyPr/>
        <a:lstStyle/>
        <a:p>
          <a:r>
            <a:rPr lang="en-US" spc="-5">
              <a:solidFill>
                <a:schemeClr val="tx1"/>
              </a:solidFill>
              <a:latin typeface="Arial"/>
              <a:cs typeface="Arial"/>
            </a:rPr>
            <a:t>Physician</a:t>
          </a:r>
          <a:r>
            <a:rPr lang="en-US" spc="-75">
              <a:solidFill>
                <a:schemeClr val="tx1"/>
              </a:solidFill>
              <a:latin typeface="Arial"/>
              <a:cs typeface="Arial"/>
            </a:rPr>
            <a:t> </a:t>
          </a:r>
          <a:r>
            <a:rPr lang="en-US" spc="-5">
              <a:solidFill>
                <a:schemeClr val="tx1"/>
              </a:solidFill>
              <a:latin typeface="Arial"/>
              <a:cs typeface="Arial"/>
            </a:rPr>
            <a:t>Quality  Reporting  Program</a:t>
          </a:r>
          <a:r>
            <a:rPr lang="en-US" spc="-85">
              <a:solidFill>
                <a:schemeClr val="tx1"/>
              </a:solidFill>
              <a:latin typeface="Arial"/>
              <a:cs typeface="Arial"/>
            </a:rPr>
            <a:t> </a:t>
          </a:r>
          <a:r>
            <a:rPr lang="en-US" b="1" spc="-5">
              <a:solidFill>
                <a:schemeClr val="tx1"/>
              </a:solidFill>
              <a:latin typeface="Arial"/>
              <a:cs typeface="Arial"/>
            </a:rPr>
            <a:t>(PQRS)</a:t>
          </a:r>
          <a:endParaRPr lang="en-US" dirty="0">
            <a:solidFill>
              <a:schemeClr val="tx1"/>
            </a:solidFill>
          </a:endParaRPr>
        </a:p>
      </dgm:t>
    </dgm:pt>
    <dgm:pt modelId="{09E93525-5B5F-FE4D-A574-0428908036C8}" type="parTrans" cxnId="{C6C3C6D7-3FB2-0947-A59B-91AA0E40BA2F}">
      <dgm:prSet/>
      <dgm:spPr/>
      <dgm:t>
        <a:bodyPr/>
        <a:lstStyle/>
        <a:p>
          <a:endParaRPr lang="en-US">
            <a:solidFill>
              <a:schemeClr val="tx1"/>
            </a:solidFill>
          </a:endParaRPr>
        </a:p>
      </dgm:t>
    </dgm:pt>
    <dgm:pt modelId="{D2A57C3F-7365-B849-AEC8-C3457589D1C9}" type="sibTrans" cxnId="{C6C3C6D7-3FB2-0947-A59B-91AA0E40BA2F}">
      <dgm:prSet/>
      <dgm:spPr/>
      <dgm:t>
        <a:bodyPr/>
        <a:lstStyle/>
        <a:p>
          <a:endParaRPr lang="en-US">
            <a:solidFill>
              <a:schemeClr val="tx1"/>
            </a:solidFill>
          </a:endParaRPr>
        </a:p>
      </dgm:t>
    </dgm:pt>
    <dgm:pt modelId="{E6C81B3E-C793-F140-9569-B449F4A1276A}">
      <dgm:prSet phldrT="[Text]"/>
      <dgm:spPr/>
      <dgm:t>
        <a:bodyPr/>
        <a:lstStyle/>
        <a:p>
          <a:r>
            <a:rPr lang="en-US" spc="-90" dirty="0">
              <a:solidFill>
                <a:schemeClr val="tx1"/>
              </a:solidFill>
              <a:latin typeface="Arial"/>
              <a:cs typeface="Arial"/>
            </a:rPr>
            <a:t>V</a:t>
          </a:r>
          <a:r>
            <a:rPr lang="en-US" dirty="0">
              <a:solidFill>
                <a:schemeClr val="tx1"/>
              </a:solidFill>
              <a:latin typeface="Arial"/>
              <a:cs typeface="Arial"/>
            </a:rPr>
            <a:t>a</a:t>
          </a:r>
          <a:r>
            <a:rPr lang="en-US" spc="-5" dirty="0">
              <a:solidFill>
                <a:schemeClr val="tx1"/>
              </a:solidFill>
              <a:latin typeface="Arial"/>
              <a:cs typeface="Arial"/>
            </a:rPr>
            <a:t>l</a:t>
          </a:r>
          <a:r>
            <a:rPr lang="en-US" dirty="0">
              <a:solidFill>
                <a:schemeClr val="tx1"/>
              </a:solidFill>
              <a:latin typeface="Arial"/>
              <a:cs typeface="Arial"/>
            </a:rPr>
            <a:t>u</a:t>
          </a:r>
          <a:r>
            <a:rPr lang="en-US" spc="-5" dirty="0">
              <a:solidFill>
                <a:schemeClr val="tx1"/>
              </a:solidFill>
              <a:latin typeface="Arial"/>
              <a:cs typeface="Arial"/>
            </a:rPr>
            <a:t>e</a:t>
          </a:r>
          <a:r>
            <a:rPr lang="en-US" dirty="0">
              <a:solidFill>
                <a:schemeClr val="tx1"/>
              </a:solidFill>
              <a:latin typeface="Arial"/>
              <a:cs typeface="Arial"/>
            </a:rPr>
            <a:t>-</a:t>
          </a:r>
          <a:r>
            <a:rPr lang="en-US" spc="-5" dirty="0">
              <a:solidFill>
                <a:schemeClr val="tx1"/>
              </a:solidFill>
              <a:latin typeface="Arial"/>
              <a:cs typeface="Arial"/>
            </a:rPr>
            <a:t>B</a:t>
          </a:r>
          <a:r>
            <a:rPr lang="en-US" dirty="0">
              <a:solidFill>
                <a:schemeClr val="tx1"/>
              </a:solidFill>
              <a:latin typeface="Arial"/>
              <a:cs typeface="Arial"/>
            </a:rPr>
            <a:t>a</a:t>
          </a:r>
          <a:r>
            <a:rPr lang="en-US" spc="-10" dirty="0">
              <a:solidFill>
                <a:schemeClr val="tx1"/>
              </a:solidFill>
              <a:latin typeface="Arial"/>
              <a:cs typeface="Arial"/>
            </a:rPr>
            <a:t>s</a:t>
          </a:r>
          <a:r>
            <a:rPr lang="en-US" spc="-5" dirty="0">
              <a:solidFill>
                <a:schemeClr val="tx1"/>
              </a:solidFill>
              <a:latin typeface="Arial"/>
              <a:cs typeface="Arial"/>
            </a:rPr>
            <a:t>ed </a:t>
          </a:r>
          <a:r>
            <a:rPr lang="en-US" spc="-10" dirty="0">
              <a:solidFill>
                <a:schemeClr val="tx1"/>
              </a:solidFill>
              <a:latin typeface="Arial"/>
              <a:cs typeface="Arial"/>
            </a:rPr>
            <a:t>Payment  </a:t>
          </a:r>
          <a:r>
            <a:rPr lang="en-US" spc="-5" dirty="0">
              <a:solidFill>
                <a:schemeClr val="tx1"/>
              </a:solidFill>
              <a:latin typeface="Arial"/>
              <a:cs typeface="Arial"/>
            </a:rPr>
            <a:t>Modifier</a:t>
          </a:r>
          <a:endParaRPr lang="en-US" dirty="0">
            <a:solidFill>
              <a:schemeClr val="tx1"/>
            </a:solidFill>
          </a:endParaRPr>
        </a:p>
      </dgm:t>
    </dgm:pt>
    <dgm:pt modelId="{8B222EB8-21C7-9C4E-B6BD-B13B1D8F7BFA}" type="parTrans" cxnId="{1751B85C-C435-634A-B098-D55D62CE356C}">
      <dgm:prSet/>
      <dgm:spPr/>
      <dgm:t>
        <a:bodyPr/>
        <a:lstStyle/>
        <a:p>
          <a:endParaRPr lang="en-US">
            <a:solidFill>
              <a:schemeClr val="tx1"/>
            </a:solidFill>
          </a:endParaRPr>
        </a:p>
      </dgm:t>
    </dgm:pt>
    <dgm:pt modelId="{1734ED35-7EA5-AD47-90C1-CB98FF02797F}" type="sibTrans" cxnId="{1751B85C-C435-634A-B098-D55D62CE356C}">
      <dgm:prSet/>
      <dgm:spPr/>
      <dgm:t>
        <a:bodyPr/>
        <a:lstStyle/>
        <a:p>
          <a:endParaRPr lang="en-US">
            <a:solidFill>
              <a:schemeClr val="tx1"/>
            </a:solidFill>
          </a:endParaRPr>
        </a:p>
      </dgm:t>
    </dgm:pt>
    <dgm:pt modelId="{9262B19D-2212-F44C-94CF-5475AF7FDCF4}">
      <dgm:prSet phldrT="[Text]"/>
      <dgm:spPr/>
      <dgm:t>
        <a:bodyPr/>
        <a:lstStyle/>
        <a:p>
          <a:r>
            <a:rPr lang="en-US" spc="-5">
              <a:solidFill>
                <a:schemeClr val="tx1"/>
              </a:solidFill>
              <a:latin typeface="Arial"/>
              <a:cs typeface="Arial"/>
            </a:rPr>
            <a:t>Medicare</a:t>
          </a:r>
          <a:r>
            <a:rPr lang="en-US" spc="-100">
              <a:solidFill>
                <a:schemeClr val="tx1"/>
              </a:solidFill>
              <a:latin typeface="Arial"/>
              <a:cs typeface="Arial"/>
            </a:rPr>
            <a:t> </a:t>
          </a:r>
          <a:r>
            <a:rPr lang="en-US">
              <a:solidFill>
                <a:schemeClr val="tx1"/>
              </a:solidFill>
              <a:latin typeface="Arial"/>
              <a:cs typeface="Arial"/>
            </a:rPr>
            <a:t>EHR  </a:t>
          </a:r>
          <a:r>
            <a:rPr lang="en-US" spc="-5">
              <a:solidFill>
                <a:schemeClr val="tx1"/>
              </a:solidFill>
              <a:latin typeface="Arial"/>
              <a:cs typeface="Arial"/>
            </a:rPr>
            <a:t>Incentive  Program</a:t>
          </a:r>
          <a:endParaRPr lang="en-US" dirty="0">
            <a:solidFill>
              <a:schemeClr val="tx1"/>
            </a:solidFill>
          </a:endParaRPr>
        </a:p>
      </dgm:t>
    </dgm:pt>
    <dgm:pt modelId="{F5D13E54-A020-894D-8419-A8111F0B1319}" type="parTrans" cxnId="{B3B7D6CB-C510-2E4C-A817-210611BB8FC7}">
      <dgm:prSet/>
      <dgm:spPr/>
      <dgm:t>
        <a:bodyPr/>
        <a:lstStyle/>
        <a:p>
          <a:endParaRPr lang="en-US">
            <a:solidFill>
              <a:schemeClr val="tx1"/>
            </a:solidFill>
          </a:endParaRPr>
        </a:p>
      </dgm:t>
    </dgm:pt>
    <dgm:pt modelId="{BB6AE1BF-AEE9-784B-B358-965E3231A2DF}" type="sibTrans" cxnId="{B3B7D6CB-C510-2E4C-A817-210611BB8FC7}">
      <dgm:prSet/>
      <dgm:spPr/>
      <dgm:t>
        <a:bodyPr/>
        <a:lstStyle/>
        <a:p>
          <a:endParaRPr lang="en-US">
            <a:solidFill>
              <a:schemeClr val="tx1"/>
            </a:solidFill>
          </a:endParaRPr>
        </a:p>
      </dgm:t>
    </dgm:pt>
    <dgm:pt modelId="{93C5C622-647F-3549-8E84-CA8B42AB590F}" type="pres">
      <dgm:prSet presAssocID="{34F22046-92FA-0F47-8B1D-C5013D2824B8}" presName="Name0" presStyleCnt="0">
        <dgm:presLayoutVars>
          <dgm:dir/>
          <dgm:animLvl val="lvl"/>
          <dgm:resizeHandles val="exact"/>
        </dgm:presLayoutVars>
      </dgm:prSet>
      <dgm:spPr/>
    </dgm:pt>
    <dgm:pt modelId="{6B72F560-C62F-7946-83D2-B0860F32DCDD}" type="pres">
      <dgm:prSet presAssocID="{94E9EA5C-9575-704D-8EF4-53BBF2F82B0D}" presName="composite" presStyleCnt="0"/>
      <dgm:spPr/>
    </dgm:pt>
    <dgm:pt modelId="{11067854-F0F2-D045-B176-42BE45783F39}" type="pres">
      <dgm:prSet presAssocID="{94E9EA5C-9575-704D-8EF4-53BBF2F82B0D}" presName="parTx" presStyleLbl="alignNode1" presStyleIdx="0" presStyleCnt="3">
        <dgm:presLayoutVars>
          <dgm:chMax val="0"/>
          <dgm:chPref val="0"/>
          <dgm:bulletEnabled val="1"/>
        </dgm:presLayoutVars>
      </dgm:prSet>
      <dgm:spPr/>
    </dgm:pt>
    <dgm:pt modelId="{B0F1F214-0956-DF41-8358-09464B70D896}" type="pres">
      <dgm:prSet presAssocID="{94E9EA5C-9575-704D-8EF4-53BBF2F82B0D}" presName="desTx" presStyleLbl="alignAccFollowNode1" presStyleIdx="0" presStyleCnt="3" custFlipVert="1" custScaleY="100000">
        <dgm:presLayoutVars>
          <dgm:bulletEnabled val="1"/>
        </dgm:presLayoutVars>
      </dgm:prSet>
      <dgm:spPr>
        <a:noFill/>
        <a:ln>
          <a:noFill/>
        </a:ln>
      </dgm:spPr>
    </dgm:pt>
    <dgm:pt modelId="{D3278F1C-8774-C942-9A03-D7D388333C87}" type="pres">
      <dgm:prSet presAssocID="{D2A57C3F-7365-B849-AEC8-C3457589D1C9}" presName="space" presStyleCnt="0"/>
      <dgm:spPr/>
    </dgm:pt>
    <dgm:pt modelId="{BF4EA99F-22E7-AD4D-9050-5D51B0CB81BB}" type="pres">
      <dgm:prSet presAssocID="{E6C81B3E-C793-F140-9569-B449F4A1276A}" presName="composite" presStyleCnt="0"/>
      <dgm:spPr/>
    </dgm:pt>
    <dgm:pt modelId="{9B86040D-9EA2-DA46-8670-395BF6488CF3}" type="pres">
      <dgm:prSet presAssocID="{E6C81B3E-C793-F140-9569-B449F4A1276A}" presName="parTx" presStyleLbl="alignNode1" presStyleIdx="1" presStyleCnt="3">
        <dgm:presLayoutVars>
          <dgm:chMax val="0"/>
          <dgm:chPref val="0"/>
          <dgm:bulletEnabled val="1"/>
        </dgm:presLayoutVars>
      </dgm:prSet>
      <dgm:spPr/>
    </dgm:pt>
    <dgm:pt modelId="{42675F03-F076-6844-BDEC-FEF5403B3984}" type="pres">
      <dgm:prSet presAssocID="{E6C81B3E-C793-F140-9569-B449F4A1276A}" presName="desTx" presStyleLbl="alignAccFollowNode1" presStyleIdx="1" presStyleCnt="3">
        <dgm:presLayoutVars>
          <dgm:bulletEnabled val="1"/>
        </dgm:presLayoutVars>
      </dgm:prSet>
      <dgm:spPr>
        <a:noFill/>
        <a:ln>
          <a:noFill/>
        </a:ln>
      </dgm:spPr>
    </dgm:pt>
    <dgm:pt modelId="{03F53362-5D26-7244-B58B-177427C37936}" type="pres">
      <dgm:prSet presAssocID="{1734ED35-7EA5-AD47-90C1-CB98FF02797F}" presName="space" presStyleCnt="0"/>
      <dgm:spPr/>
    </dgm:pt>
    <dgm:pt modelId="{64C2475A-920A-7349-9486-75BCD01E38D9}" type="pres">
      <dgm:prSet presAssocID="{9262B19D-2212-F44C-94CF-5475AF7FDCF4}" presName="composite" presStyleCnt="0"/>
      <dgm:spPr/>
    </dgm:pt>
    <dgm:pt modelId="{07B828F0-AC7D-C34E-A93F-4E6B570FB83D}" type="pres">
      <dgm:prSet presAssocID="{9262B19D-2212-F44C-94CF-5475AF7FDCF4}" presName="parTx" presStyleLbl="alignNode1" presStyleIdx="2" presStyleCnt="3">
        <dgm:presLayoutVars>
          <dgm:chMax val="0"/>
          <dgm:chPref val="0"/>
          <dgm:bulletEnabled val="1"/>
        </dgm:presLayoutVars>
      </dgm:prSet>
      <dgm:spPr/>
    </dgm:pt>
    <dgm:pt modelId="{F66CF62B-0176-1E4C-A43F-78D63E628B2B}" type="pres">
      <dgm:prSet presAssocID="{9262B19D-2212-F44C-94CF-5475AF7FDCF4}" presName="desTx" presStyleLbl="alignAccFollowNode1" presStyleIdx="2" presStyleCnt="3">
        <dgm:presLayoutVars>
          <dgm:bulletEnabled val="1"/>
        </dgm:presLayoutVars>
      </dgm:prSet>
      <dgm:spPr>
        <a:noFill/>
        <a:ln>
          <a:noFill/>
        </a:ln>
      </dgm:spPr>
    </dgm:pt>
  </dgm:ptLst>
  <dgm:cxnLst>
    <dgm:cxn modelId="{C6C3C6D7-3FB2-0947-A59B-91AA0E40BA2F}" srcId="{34F22046-92FA-0F47-8B1D-C5013D2824B8}" destId="{94E9EA5C-9575-704D-8EF4-53BBF2F82B0D}" srcOrd="0" destOrd="0" parTransId="{09E93525-5B5F-FE4D-A574-0428908036C8}" sibTransId="{D2A57C3F-7365-B849-AEC8-C3457589D1C9}"/>
    <dgm:cxn modelId="{F237562B-E837-144C-90A9-CE7571817A9B}" type="presOf" srcId="{E6C81B3E-C793-F140-9569-B449F4A1276A}" destId="{9B86040D-9EA2-DA46-8670-395BF6488CF3}" srcOrd="0" destOrd="0" presId="urn:microsoft.com/office/officeart/2005/8/layout/hList1"/>
    <dgm:cxn modelId="{3CD0E11B-5674-2846-83FA-25F5235BC175}" type="presOf" srcId="{9262B19D-2212-F44C-94CF-5475AF7FDCF4}" destId="{07B828F0-AC7D-C34E-A93F-4E6B570FB83D}" srcOrd="0" destOrd="0" presId="urn:microsoft.com/office/officeart/2005/8/layout/hList1"/>
    <dgm:cxn modelId="{B3B7D6CB-C510-2E4C-A817-210611BB8FC7}" srcId="{34F22046-92FA-0F47-8B1D-C5013D2824B8}" destId="{9262B19D-2212-F44C-94CF-5475AF7FDCF4}" srcOrd="2" destOrd="0" parTransId="{F5D13E54-A020-894D-8419-A8111F0B1319}" sibTransId="{BB6AE1BF-AEE9-784B-B358-965E3231A2DF}"/>
    <dgm:cxn modelId="{D7172CC2-1FC7-FF4C-A5D2-AB596DAAF0D1}" type="presOf" srcId="{94E9EA5C-9575-704D-8EF4-53BBF2F82B0D}" destId="{11067854-F0F2-D045-B176-42BE45783F39}" srcOrd="0" destOrd="0" presId="urn:microsoft.com/office/officeart/2005/8/layout/hList1"/>
    <dgm:cxn modelId="{D4BA3B74-9894-1F4E-822D-F0C1C67D1643}" type="presOf" srcId="{34F22046-92FA-0F47-8B1D-C5013D2824B8}" destId="{93C5C622-647F-3549-8E84-CA8B42AB590F}" srcOrd="0" destOrd="0" presId="urn:microsoft.com/office/officeart/2005/8/layout/hList1"/>
    <dgm:cxn modelId="{1751B85C-C435-634A-B098-D55D62CE356C}" srcId="{34F22046-92FA-0F47-8B1D-C5013D2824B8}" destId="{E6C81B3E-C793-F140-9569-B449F4A1276A}" srcOrd="1" destOrd="0" parTransId="{8B222EB8-21C7-9C4E-B6BD-B13B1D8F7BFA}" sibTransId="{1734ED35-7EA5-AD47-90C1-CB98FF02797F}"/>
    <dgm:cxn modelId="{21975C74-C565-D44C-A29F-5DFE7BB7D5E9}" type="presParOf" srcId="{93C5C622-647F-3549-8E84-CA8B42AB590F}" destId="{6B72F560-C62F-7946-83D2-B0860F32DCDD}" srcOrd="0" destOrd="0" presId="urn:microsoft.com/office/officeart/2005/8/layout/hList1"/>
    <dgm:cxn modelId="{779F027E-9889-264A-B4C3-A7DF68EC8D58}" type="presParOf" srcId="{6B72F560-C62F-7946-83D2-B0860F32DCDD}" destId="{11067854-F0F2-D045-B176-42BE45783F39}" srcOrd="0" destOrd="0" presId="urn:microsoft.com/office/officeart/2005/8/layout/hList1"/>
    <dgm:cxn modelId="{52A189B8-B7AA-8948-B84F-9A756042CDC0}" type="presParOf" srcId="{6B72F560-C62F-7946-83D2-B0860F32DCDD}" destId="{B0F1F214-0956-DF41-8358-09464B70D896}" srcOrd="1" destOrd="0" presId="urn:microsoft.com/office/officeart/2005/8/layout/hList1"/>
    <dgm:cxn modelId="{57FB2919-7A22-0C4D-BA37-722EC2F07D25}" type="presParOf" srcId="{93C5C622-647F-3549-8E84-CA8B42AB590F}" destId="{D3278F1C-8774-C942-9A03-D7D388333C87}" srcOrd="1" destOrd="0" presId="urn:microsoft.com/office/officeart/2005/8/layout/hList1"/>
    <dgm:cxn modelId="{F6B849F4-E491-EF48-AE51-EDDE781F3D0D}" type="presParOf" srcId="{93C5C622-647F-3549-8E84-CA8B42AB590F}" destId="{BF4EA99F-22E7-AD4D-9050-5D51B0CB81BB}" srcOrd="2" destOrd="0" presId="urn:microsoft.com/office/officeart/2005/8/layout/hList1"/>
    <dgm:cxn modelId="{3A982B3C-9B15-8849-B81A-0247852B0834}" type="presParOf" srcId="{BF4EA99F-22E7-AD4D-9050-5D51B0CB81BB}" destId="{9B86040D-9EA2-DA46-8670-395BF6488CF3}" srcOrd="0" destOrd="0" presId="urn:microsoft.com/office/officeart/2005/8/layout/hList1"/>
    <dgm:cxn modelId="{646023F4-5152-7948-95B6-83B43852947F}" type="presParOf" srcId="{BF4EA99F-22E7-AD4D-9050-5D51B0CB81BB}" destId="{42675F03-F076-6844-BDEC-FEF5403B3984}" srcOrd="1" destOrd="0" presId="urn:microsoft.com/office/officeart/2005/8/layout/hList1"/>
    <dgm:cxn modelId="{5BBE2487-402A-8D47-B24E-478CA40CFF7A}" type="presParOf" srcId="{93C5C622-647F-3549-8E84-CA8B42AB590F}" destId="{03F53362-5D26-7244-B58B-177427C37936}" srcOrd="3" destOrd="0" presId="urn:microsoft.com/office/officeart/2005/8/layout/hList1"/>
    <dgm:cxn modelId="{C5DB4D4B-96E3-3E4C-9A32-1513D5D4A813}" type="presParOf" srcId="{93C5C622-647F-3549-8E84-CA8B42AB590F}" destId="{64C2475A-920A-7349-9486-75BCD01E38D9}" srcOrd="4" destOrd="0" presId="urn:microsoft.com/office/officeart/2005/8/layout/hList1"/>
    <dgm:cxn modelId="{CEB34A8E-EE97-9E48-9A0B-1B795FFBA6C8}" type="presParOf" srcId="{64C2475A-920A-7349-9486-75BCD01E38D9}" destId="{07B828F0-AC7D-C34E-A93F-4E6B570FB83D}" srcOrd="0" destOrd="0" presId="urn:microsoft.com/office/officeart/2005/8/layout/hList1"/>
    <dgm:cxn modelId="{9F2F54BD-CC1B-5F47-A213-EB3B65E84FD6}" type="presParOf" srcId="{64C2475A-920A-7349-9486-75BCD01E38D9}" destId="{F66CF62B-0176-1E4C-A43F-78D63E628B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67854-F0F2-D045-B176-42BE45783F39}">
      <dsp:nvSpPr>
        <dsp:cNvPr id="0" name=""/>
        <dsp:cNvSpPr/>
      </dsp:nvSpPr>
      <dsp:spPr>
        <a:xfrm>
          <a:off x="2198" y="1332874"/>
          <a:ext cx="2143923" cy="834571"/>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w="11430" cap="flat" cmpd="sng" algn="ctr">
          <a:solidFill>
            <a:schemeClr val="accent2">
              <a:hueOff val="0"/>
              <a:satOff val="0"/>
              <a:lumOff val="0"/>
              <a:alphaOff val="0"/>
            </a:schemeClr>
          </a:solidFill>
          <a:prstDash val="solid"/>
        </a:ln>
        <a:effectLst>
          <a:outerShdw blurRad="39000" dist="25400" dir="5400000" rotWithShape="0">
            <a:schemeClr val="accent2">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spc="-5">
              <a:solidFill>
                <a:schemeClr val="tx1"/>
              </a:solidFill>
              <a:latin typeface="Arial"/>
              <a:cs typeface="Arial"/>
            </a:rPr>
            <a:t>Physician</a:t>
          </a:r>
          <a:r>
            <a:rPr lang="en-US" sz="1700" kern="1200" spc="-75">
              <a:solidFill>
                <a:schemeClr val="tx1"/>
              </a:solidFill>
              <a:latin typeface="Arial"/>
              <a:cs typeface="Arial"/>
            </a:rPr>
            <a:t> </a:t>
          </a:r>
          <a:r>
            <a:rPr lang="en-US" sz="1700" kern="1200" spc="-5">
              <a:solidFill>
                <a:schemeClr val="tx1"/>
              </a:solidFill>
              <a:latin typeface="Arial"/>
              <a:cs typeface="Arial"/>
            </a:rPr>
            <a:t>Quality  Reporting  Program</a:t>
          </a:r>
          <a:r>
            <a:rPr lang="en-US" sz="1700" kern="1200" spc="-85">
              <a:solidFill>
                <a:schemeClr val="tx1"/>
              </a:solidFill>
              <a:latin typeface="Arial"/>
              <a:cs typeface="Arial"/>
            </a:rPr>
            <a:t> </a:t>
          </a:r>
          <a:r>
            <a:rPr lang="en-US" sz="1700" b="1" kern="1200" spc="-5">
              <a:solidFill>
                <a:schemeClr val="tx1"/>
              </a:solidFill>
              <a:latin typeface="Arial"/>
              <a:cs typeface="Arial"/>
            </a:rPr>
            <a:t>(PQRS)</a:t>
          </a:r>
          <a:endParaRPr lang="en-US" sz="1700" kern="1200" dirty="0">
            <a:solidFill>
              <a:schemeClr val="tx1"/>
            </a:solidFill>
          </a:endParaRPr>
        </a:p>
      </dsp:txBody>
      <dsp:txXfrm>
        <a:off x="2198" y="1332874"/>
        <a:ext cx="2143923" cy="834571"/>
      </dsp:txXfrm>
    </dsp:sp>
    <dsp:sp modelId="{B0F1F214-0956-DF41-8358-09464B70D896}">
      <dsp:nvSpPr>
        <dsp:cNvPr id="0" name=""/>
        <dsp:cNvSpPr/>
      </dsp:nvSpPr>
      <dsp:spPr>
        <a:xfrm flipV="1">
          <a:off x="2198" y="2167446"/>
          <a:ext cx="2143923" cy="746639"/>
        </a:xfrm>
        <a:prstGeom prst="rect">
          <a:avLst/>
        </a:prstGeom>
        <a:noFill/>
        <a:ln w="11430" cap="flat" cmpd="sng" algn="ctr">
          <a:noFill/>
          <a:prstDash val="solid"/>
        </a:ln>
        <a:effectLst/>
      </dsp:spPr>
      <dsp:style>
        <a:lnRef idx="1">
          <a:scrgbClr r="0" g="0" b="0"/>
        </a:lnRef>
        <a:fillRef idx="1">
          <a:scrgbClr r="0" g="0" b="0"/>
        </a:fillRef>
        <a:effectRef idx="0">
          <a:scrgbClr r="0" g="0" b="0"/>
        </a:effectRef>
        <a:fontRef idx="minor"/>
      </dsp:style>
    </dsp:sp>
    <dsp:sp modelId="{9B86040D-9EA2-DA46-8670-395BF6488CF3}">
      <dsp:nvSpPr>
        <dsp:cNvPr id="0" name=""/>
        <dsp:cNvSpPr/>
      </dsp:nvSpPr>
      <dsp:spPr>
        <a:xfrm>
          <a:off x="2446271" y="1332874"/>
          <a:ext cx="2143923" cy="834571"/>
        </a:xfrm>
        <a:prstGeom prst="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w="11430" cap="flat" cmpd="sng" algn="ctr">
          <a:solidFill>
            <a:schemeClr val="accent3">
              <a:hueOff val="0"/>
              <a:satOff val="0"/>
              <a:lumOff val="0"/>
              <a:alphaOff val="0"/>
            </a:schemeClr>
          </a:solidFill>
          <a:prstDash val="solid"/>
        </a:ln>
        <a:effectLst>
          <a:outerShdw blurRad="39000" dist="25400" dir="5400000" rotWithShape="0">
            <a:schemeClr val="accent3">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spc="-90" dirty="0">
              <a:solidFill>
                <a:schemeClr val="tx1"/>
              </a:solidFill>
              <a:latin typeface="Arial"/>
              <a:cs typeface="Arial"/>
            </a:rPr>
            <a:t>V</a:t>
          </a:r>
          <a:r>
            <a:rPr lang="en-US" sz="1700" kern="1200" dirty="0">
              <a:solidFill>
                <a:schemeClr val="tx1"/>
              </a:solidFill>
              <a:latin typeface="Arial"/>
              <a:cs typeface="Arial"/>
            </a:rPr>
            <a:t>a</a:t>
          </a:r>
          <a:r>
            <a:rPr lang="en-US" sz="1700" kern="1200" spc="-5" dirty="0">
              <a:solidFill>
                <a:schemeClr val="tx1"/>
              </a:solidFill>
              <a:latin typeface="Arial"/>
              <a:cs typeface="Arial"/>
            </a:rPr>
            <a:t>l</a:t>
          </a:r>
          <a:r>
            <a:rPr lang="en-US" sz="1700" kern="1200" dirty="0">
              <a:solidFill>
                <a:schemeClr val="tx1"/>
              </a:solidFill>
              <a:latin typeface="Arial"/>
              <a:cs typeface="Arial"/>
            </a:rPr>
            <a:t>u</a:t>
          </a:r>
          <a:r>
            <a:rPr lang="en-US" sz="1700" kern="1200" spc="-5" dirty="0">
              <a:solidFill>
                <a:schemeClr val="tx1"/>
              </a:solidFill>
              <a:latin typeface="Arial"/>
              <a:cs typeface="Arial"/>
            </a:rPr>
            <a:t>e</a:t>
          </a:r>
          <a:r>
            <a:rPr lang="en-US" sz="1700" kern="1200" dirty="0">
              <a:solidFill>
                <a:schemeClr val="tx1"/>
              </a:solidFill>
              <a:latin typeface="Arial"/>
              <a:cs typeface="Arial"/>
            </a:rPr>
            <a:t>-</a:t>
          </a:r>
          <a:r>
            <a:rPr lang="en-US" sz="1700" kern="1200" spc="-5" dirty="0">
              <a:solidFill>
                <a:schemeClr val="tx1"/>
              </a:solidFill>
              <a:latin typeface="Arial"/>
              <a:cs typeface="Arial"/>
            </a:rPr>
            <a:t>B</a:t>
          </a:r>
          <a:r>
            <a:rPr lang="en-US" sz="1700" kern="1200" dirty="0">
              <a:solidFill>
                <a:schemeClr val="tx1"/>
              </a:solidFill>
              <a:latin typeface="Arial"/>
              <a:cs typeface="Arial"/>
            </a:rPr>
            <a:t>a</a:t>
          </a:r>
          <a:r>
            <a:rPr lang="en-US" sz="1700" kern="1200" spc="-10" dirty="0">
              <a:solidFill>
                <a:schemeClr val="tx1"/>
              </a:solidFill>
              <a:latin typeface="Arial"/>
              <a:cs typeface="Arial"/>
            </a:rPr>
            <a:t>s</a:t>
          </a:r>
          <a:r>
            <a:rPr lang="en-US" sz="1700" kern="1200" spc="-5" dirty="0">
              <a:solidFill>
                <a:schemeClr val="tx1"/>
              </a:solidFill>
              <a:latin typeface="Arial"/>
              <a:cs typeface="Arial"/>
            </a:rPr>
            <a:t>ed </a:t>
          </a:r>
          <a:r>
            <a:rPr lang="en-US" sz="1700" kern="1200" spc="-10" dirty="0">
              <a:solidFill>
                <a:schemeClr val="tx1"/>
              </a:solidFill>
              <a:latin typeface="Arial"/>
              <a:cs typeface="Arial"/>
            </a:rPr>
            <a:t>Payment  </a:t>
          </a:r>
          <a:r>
            <a:rPr lang="en-US" sz="1700" kern="1200" spc="-5" dirty="0">
              <a:solidFill>
                <a:schemeClr val="tx1"/>
              </a:solidFill>
              <a:latin typeface="Arial"/>
              <a:cs typeface="Arial"/>
            </a:rPr>
            <a:t>Modifier</a:t>
          </a:r>
          <a:endParaRPr lang="en-US" sz="1700" kern="1200" dirty="0">
            <a:solidFill>
              <a:schemeClr val="tx1"/>
            </a:solidFill>
          </a:endParaRPr>
        </a:p>
      </dsp:txBody>
      <dsp:txXfrm>
        <a:off x="2446271" y="1332874"/>
        <a:ext cx="2143923" cy="834571"/>
      </dsp:txXfrm>
    </dsp:sp>
    <dsp:sp modelId="{42675F03-F076-6844-BDEC-FEF5403B3984}">
      <dsp:nvSpPr>
        <dsp:cNvPr id="0" name=""/>
        <dsp:cNvSpPr/>
      </dsp:nvSpPr>
      <dsp:spPr>
        <a:xfrm>
          <a:off x="2446271" y="2167446"/>
          <a:ext cx="2143923" cy="746639"/>
        </a:xfrm>
        <a:prstGeom prst="rect">
          <a:avLst/>
        </a:prstGeom>
        <a:noFill/>
        <a:ln w="11430" cap="flat" cmpd="sng" algn="ctr">
          <a:noFill/>
          <a:prstDash val="solid"/>
        </a:ln>
        <a:effectLst/>
      </dsp:spPr>
      <dsp:style>
        <a:lnRef idx="1">
          <a:scrgbClr r="0" g="0" b="0"/>
        </a:lnRef>
        <a:fillRef idx="1">
          <a:scrgbClr r="0" g="0" b="0"/>
        </a:fillRef>
        <a:effectRef idx="0">
          <a:scrgbClr r="0" g="0" b="0"/>
        </a:effectRef>
        <a:fontRef idx="minor"/>
      </dsp:style>
    </dsp:sp>
    <dsp:sp modelId="{07B828F0-AC7D-C34E-A93F-4E6B570FB83D}">
      <dsp:nvSpPr>
        <dsp:cNvPr id="0" name=""/>
        <dsp:cNvSpPr/>
      </dsp:nvSpPr>
      <dsp:spPr>
        <a:xfrm>
          <a:off x="4890344" y="1332874"/>
          <a:ext cx="2143923" cy="834571"/>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w="11430" cap="flat" cmpd="sng" algn="ctr">
          <a:solidFill>
            <a:schemeClr val="accent4">
              <a:hueOff val="0"/>
              <a:satOff val="0"/>
              <a:lumOff val="0"/>
              <a:alphaOff val="0"/>
            </a:schemeClr>
          </a:solidFill>
          <a:prstDash val="solid"/>
        </a:ln>
        <a:effectLst>
          <a:outerShdw blurRad="39000" dist="25400" dir="5400000" rotWithShape="0">
            <a:schemeClr val="accent4">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spc="-5">
              <a:solidFill>
                <a:schemeClr val="tx1"/>
              </a:solidFill>
              <a:latin typeface="Arial"/>
              <a:cs typeface="Arial"/>
            </a:rPr>
            <a:t>Medicare</a:t>
          </a:r>
          <a:r>
            <a:rPr lang="en-US" sz="1700" kern="1200" spc="-100">
              <a:solidFill>
                <a:schemeClr val="tx1"/>
              </a:solidFill>
              <a:latin typeface="Arial"/>
              <a:cs typeface="Arial"/>
            </a:rPr>
            <a:t> </a:t>
          </a:r>
          <a:r>
            <a:rPr lang="en-US" sz="1700" kern="1200">
              <a:solidFill>
                <a:schemeClr val="tx1"/>
              </a:solidFill>
              <a:latin typeface="Arial"/>
              <a:cs typeface="Arial"/>
            </a:rPr>
            <a:t>EHR  </a:t>
          </a:r>
          <a:r>
            <a:rPr lang="en-US" sz="1700" kern="1200" spc="-5">
              <a:solidFill>
                <a:schemeClr val="tx1"/>
              </a:solidFill>
              <a:latin typeface="Arial"/>
              <a:cs typeface="Arial"/>
            </a:rPr>
            <a:t>Incentive  Program</a:t>
          </a:r>
          <a:endParaRPr lang="en-US" sz="1700" kern="1200" dirty="0">
            <a:solidFill>
              <a:schemeClr val="tx1"/>
            </a:solidFill>
          </a:endParaRPr>
        </a:p>
      </dsp:txBody>
      <dsp:txXfrm>
        <a:off x="4890344" y="1332874"/>
        <a:ext cx="2143923" cy="834571"/>
      </dsp:txXfrm>
    </dsp:sp>
    <dsp:sp modelId="{F66CF62B-0176-1E4C-A43F-78D63E628B2B}">
      <dsp:nvSpPr>
        <dsp:cNvPr id="0" name=""/>
        <dsp:cNvSpPr/>
      </dsp:nvSpPr>
      <dsp:spPr>
        <a:xfrm>
          <a:off x="4890344" y="2167446"/>
          <a:ext cx="2143923" cy="746639"/>
        </a:xfrm>
        <a:prstGeom prst="rect">
          <a:avLst/>
        </a:prstGeom>
        <a:noFill/>
        <a:ln w="11430"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D4EDB-3B66-40E1-B10A-3893651B3408}" type="datetimeFigureOut">
              <a:rPr lang="en-US" smtClean="0"/>
              <a:t>5/19/2016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1E111-0649-4138-A864-BC6028BEDD95}" type="slidenum">
              <a:rPr lang="en-US" smtClean="0"/>
              <a:t>‹#›</a:t>
            </a:fld>
            <a:endParaRPr lang="en-US"/>
          </a:p>
        </p:txBody>
      </p:sp>
    </p:spTree>
    <p:extLst>
      <p:ext uri="{BB962C8B-B14F-4D97-AF65-F5344CB8AC3E}">
        <p14:creationId xmlns:p14="http://schemas.microsoft.com/office/powerpoint/2010/main" val="93417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CC81D-B792-46A3-BDD7-69A075D2A081}" type="slidenum">
              <a:rPr lang="en-US" smtClean="0"/>
              <a:t>5</a:t>
            </a:fld>
            <a:endParaRPr lang="en-US"/>
          </a:p>
        </p:txBody>
      </p:sp>
    </p:spTree>
    <p:extLst>
      <p:ext uri="{BB962C8B-B14F-4D97-AF65-F5344CB8AC3E}">
        <p14:creationId xmlns:p14="http://schemas.microsoft.com/office/powerpoint/2010/main" val="423821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032" y="295729"/>
            <a:ext cx="3394102" cy="1075266"/>
          </a:xfrm>
          <a:prstGeom prst="rect">
            <a:avLst/>
          </a:prstGeom>
        </p:spPr>
      </p:pic>
    </p:spTree>
    <p:extLst>
      <p:ext uri="{BB962C8B-B14F-4D97-AF65-F5344CB8AC3E}">
        <p14:creationId xmlns:p14="http://schemas.microsoft.com/office/powerpoint/2010/main" val="315646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B13CC9-8F58-4F7C-BC0F-2C74CC40E27B}"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249716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62232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115969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142705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spTree>
    <p:extLst>
      <p:ext uri="{BB962C8B-B14F-4D97-AF65-F5344CB8AC3E}">
        <p14:creationId xmlns:p14="http://schemas.microsoft.com/office/powerpoint/2010/main" val="265225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spTree>
    <p:extLst>
      <p:ext uri="{BB962C8B-B14F-4D97-AF65-F5344CB8AC3E}">
        <p14:creationId xmlns:p14="http://schemas.microsoft.com/office/powerpoint/2010/main" val="260398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spTree>
    <p:extLst>
      <p:ext uri="{BB962C8B-B14F-4D97-AF65-F5344CB8AC3E}">
        <p14:creationId xmlns:p14="http://schemas.microsoft.com/office/powerpoint/2010/main" val="1409526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spTree>
    <p:extLst>
      <p:ext uri="{BB962C8B-B14F-4D97-AF65-F5344CB8AC3E}">
        <p14:creationId xmlns:p14="http://schemas.microsoft.com/office/powerpoint/2010/main" val="309502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207187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302724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22676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B13CC9-8F58-4F7C-BC0F-2C74CC40E27B}"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304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13CC9-8F58-4F7C-BC0F-2C74CC40E27B}"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8C188-00CE-4B52-B906-A690334834E1}"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309908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4"/>
          <p:cNvSpPr>
            <a:spLocks noGrp="1"/>
          </p:cNvSpPr>
          <p:nvPr>
            <p:ph type="sldNum" sz="quarter" idx="12"/>
          </p:nvPr>
        </p:nvSpPr>
        <p:spPr/>
        <p:txBody>
          <a:bodyPr/>
          <a:lstStyle/>
          <a:p>
            <a:fld id="{18C8C188-00CE-4B52-B906-A690334834E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30405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90055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5B13CC9-8F58-4F7C-BC0F-2C74CC40E27B}" type="datetimeFigureOut">
              <a:rPr lang="en-US" smtClean="0"/>
              <a:t>5/19/2016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248125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B13CC9-8F58-4F7C-BC0F-2C74CC40E27B}"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C188-00CE-4B52-B906-A690334834E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5858128"/>
            <a:ext cx="2463799" cy="780542"/>
          </a:xfrm>
          <a:prstGeom prst="rect">
            <a:avLst/>
          </a:prstGeom>
        </p:spPr>
      </p:pic>
    </p:spTree>
    <p:extLst>
      <p:ext uri="{BB962C8B-B14F-4D97-AF65-F5344CB8AC3E}">
        <p14:creationId xmlns:p14="http://schemas.microsoft.com/office/powerpoint/2010/main" val="292724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B13CC9-8F58-4F7C-BC0F-2C74CC40E27B}" type="datetimeFigureOut">
              <a:rPr lang="en-US" smtClean="0"/>
              <a:t>5/19/2016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C8C188-00CE-4B52-B906-A690334834E1}" type="slidenum">
              <a:rPr lang="en-US" smtClean="0"/>
              <a:t>‹#›</a:t>
            </a:fld>
            <a:endParaRPr lang="en-US"/>
          </a:p>
        </p:txBody>
      </p:sp>
    </p:spTree>
    <p:extLst>
      <p:ext uri="{BB962C8B-B14F-4D97-AF65-F5344CB8AC3E}">
        <p14:creationId xmlns:p14="http://schemas.microsoft.com/office/powerpoint/2010/main" val="20560038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lansummit.org/wp-content/uploads/2015/09/4G-00Total.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ansummit.org/wp-content/uploads/2015/09/4G-00Total.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ansummit.org/wp-content/uploads/2015/09/4G-00Total.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hyperlink" Target="https://s3.amazonaws.com/public-inspection.federalregister.gov/2016-10032.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spe.hhs.gov/medicare-access-and-chip-reauthorization-act-20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naceda@upmc.edu" TargetMode="External"/><Relationship Id="rId3" Type="http://schemas.openxmlformats.org/officeDocument/2006/relationships/image" Target="../media/image24.jpeg"/><Relationship Id="rId7"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mailto:ggeise@paltc.org" TargetMode="External"/><Relationship Id="rId11" Type="http://schemas.openxmlformats.org/officeDocument/2006/relationships/hyperlink" Target="mailto:dm@cimpar.com" TargetMode="External"/><Relationship Id="rId5" Type="http://schemas.openxmlformats.org/officeDocument/2006/relationships/hyperlink" Target="mailto:abardakh@paltc.org" TargetMode="External"/><Relationship Id="rId10" Type="http://schemas.openxmlformats.org/officeDocument/2006/relationships/image" Target="../media/image27.JPG"/><Relationship Id="rId4" Type="http://schemas.openxmlformats.org/officeDocument/2006/relationships/hyperlink" Target="mailto:karlsteinberg@MAIL.com" TargetMode="External"/><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paltc.org/health-information-technology-hit-e-rx-incentive-programs" TargetMode="External"/><Relationship Id="rId2" Type="http://schemas.openxmlformats.org/officeDocument/2006/relationships/hyperlink" Target="http://www.paltc.org/physician-quality-reporting-system-pq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iahnow.com/" TargetMode="External"/><Relationship Id="rId3" Type="http://schemas.openxmlformats.org/officeDocument/2006/relationships/hyperlink" Target="https://www.cms.gov/Medicare/Quality-Initiatives-Patient-Assessment-Instruments/hospital-value-based-purchasing/index.html?redirect=/hospital-value-based-purchasing/" TargetMode="External"/><Relationship Id="rId7" Type="http://schemas.openxmlformats.org/officeDocument/2006/relationships/hyperlink" Target="https://innovation.cms.gov/initiatives/cjr" TargetMode="Externa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hyperlink" Target="https://www.cms.gov/Medicare/Medicare-Fee-for-Service-Payment/ACO/index.html?redirect=/ACO/" TargetMode="External"/><Relationship Id="rId5" Type="http://schemas.openxmlformats.org/officeDocument/2006/relationships/hyperlink" Target="https://innovation.cms.gov/initiatives/bundled-payments/" TargetMode="External"/><Relationship Id="rId4" Type="http://schemas.openxmlformats.org/officeDocument/2006/relationships/hyperlink" Target="https://innovation.cms.gov/initiatives/Nursing-Home-Value-Based-Purchasin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lansummit.org/wp-content/uploads/2015/09/4G-00Tot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422" y="872067"/>
            <a:ext cx="8825658" cy="3329581"/>
          </a:xfrm>
        </p:spPr>
        <p:txBody>
          <a:bodyPr/>
          <a:lstStyle/>
          <a:p>
            <a:pPr algn="ctr"/>
            <a:r>
              <a:rPr lang="en-US" sz="7200" dirty="0"/>
              <a:t>Public Policy Update </a:t>
            </a:r>
          </a:p>
        </p:txBody>
      </p:sp>
      <p:sp>
        <p:nvSpPr>
          <p:cNvPr id="3" name="Subtitle 2"/>
          <p:cNvSpPr>
            <a:spLocks noGrp="1"/>
          </p:cNvSpPr>
          <p:nvPr>
            <p:ph type="subTitle" idx="1"/>
          </p:nvPr>
        </p:nvSpPr>
        <p:spPr>
          <a:xfrm>
            <a:off x="1593519" y="4781107"/>
            <a:ext cx="8825658" cy="861420"/>
          </a:xfrm>
        </p:spPr>
        <p:txBody>
          <a:bodyPr>
            <a:noAutofit/>
          </a:bodyPr>
          <a:lstStyle/>
          <a:p>
            <a:pPr algn="ctr"/>
            <a:r>
              <a:rPr lang="en-US" sz="1800" dirty="0"/>
              <a:t>Alex Bardakh, MPP, PLC</a:t>
            </a:r>
          </a:p>
          <a:p>
            <a:pPr algn="ctr"/>
            <a:r>
              <a:rPr lang="en-US" sz="1800" dirty="0"/>
              <a:t>Director, Policy and Advocacy</a:t>
            </a:r>
          </a:p>
          <a:p>
            <a:pPr algn="ctr"/>
            <a:r>
              <a:rPr lang="en-US" sz="1800" dirty="0"/>
              <a:t>@</a:t>
            </a:r>
            <a:r>
              <a:rPr lang="en-US" sz="1800" dirty="0" err="1"/>
              <a:t>AlexBardakh_LTC</a:t>
            </a:r>
            <a:endParaRPr lang="en-US" sz="1800" dirty="0"/>
          </a:p>
          <a:p>
            <a:pPr algn="ctr"/>
            <a:endParaRPr lang="en-US" sz="1800" dirty="0"/>
          </a:p>
        </p:txBody>
      </p:sp>
      <p:sp>
        <p:nvSpPr>
          <p:cNvPr id="5" name="Subtitle 2"/>
          <p:cNvSpPr txBox="1">
            <a:spLocks/>
          </p:cNvSpPr>
          <p:nvPr/>
        </p:nvSpPr>
        <p:spPr>
          <a:xfrm>
            <a:off x="6307192" y="5407640"/>
            <a:ext cx="4715942" cy="104457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endParaRPr lang="en-US" dirty="0"/>
          </a:p>
        </p:txBody>
      </p:sp>
      <p:sp>
        <p:nvSpPr>
          <p:cNvPr id="6" name="TextBox 5"/>
          <p:cNvSpPr txBox="1"/>
          <p:nvPr/>
        </p:nvSpPr>
        <p:spPr>
          <a:xfrm>
            <a:off x="3292510" y="4033004"/>
            <a:ext cx="5427677" cy="646331"/>
          </a:xfrm>
          <a:prstGeom prst="rect">
            <a:avLst/>
          </a:prstGeom>
          <a:noFill/>
        </p:spPr>
        <p:txBody>
          <a:bodyPr wrap="square" rtlCol="0">
            <a:spAutoFit/>
          </a:bodyPr>
          <a:lstStyle/>
          <a:p>
            <a:pPr algn="ctr"/>
            <a:r>
              <a:rPr lang="en-US" dirty="0"/>
              <a:t>State Chapter President’s Call </a:t>
            </a:r>
          </a:p>
          <a:p>
            <a:pPr algn="ctr"/>
            <a:r>
              <a:rPr lang="en-US" dirty="0"/>
              <a:t>May 25, 2016</a:t>
            </a:r>
          </a:p>
        </p:txBody>
      </p:sp>
    </p:spTree>
    <p:extLst>
      <p:ext uri="{BB962C8B-B14F-4D97-AF65-F5344CB8AC3E}">
        <p14:creationId xmlns:p14="http://schemas.microsoft.com/office/powerpoint/2010/main" val="201676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308" y="2393888"/>
            <a:ext cx="6096000" cy="3181861"/>
          </a:xfrm>
          <a:prstGeom prst="rect">
            <a:avLst/>
          </a:prstGeom>
        </p:spPr>
      </p:pic>
      <p:sp>
        <p:nvSpPr>
          <p:cNvPr id="5" name="TextBox 4"/>
          <p:cNvSpPr txBox="1"/>
          <p:nvPr/>
        </p:nvSpPr>
        <p:spPr>
          <a:xfrm>
            <a:off x="3962400" y="3793297"/>
            <a:ext cx="1859248" cy="830997"/>
          </a:xfrm>
          <a:prstGeom prst="rect">
            <a:avLst/>
          </a:prstGeom>
          <a:noFill/>
        </p:spPr>
        <p:txBody>
          <a:bodyPr wrap="square" rtlCol="0">
            <a:spAutoFit/>
          </a:bodyPr>
          <a:lstStyle/>
          <a:p>
            <a:r>
              <a:rPr lang="en-US" sz="1600" b="1" dirty="0">
                <a:solidFill>
                  <a:schemeClr val="bg1"/>
                </a:solidFill>
                <a:latin typeface="Calibri" panose="020F0502020204030204" pitchFamily="34" charset="0"/>
              </a:rPr>
              <a:t>Merit-based </a:t>
            </a:r>
          </a:p>
          <a:p>
            <a:r>
              <a:rPr lang="en-US" sz="1600" b="1" dirty="0">
                <a:solidFill>
                  <a:schemeClr val="bg1"/>
                </a:solidFill>
                <a:latin typeface="Calibri" panose="020F0502020204030204" pitchFamily="34" charset="0"/>
              </a:rPr>
              <a:t>Incentive Payment System</a:t>
            </a:r>
          </a:p>
        </p:txBody>
      </p:sp>
      <p:sp>
        <p:nvSpPr>
          <p:cNvPr id="6" name="TextBox 5"/>
          <p:cNvSpPr txBox="1"/>
          <p:nvPr/>
        </p:nvSpPr>
        <p:spPr>
          <a:xfrm>
            <a:off x="6199936" y="3793297"/>
            <a:ext cx="1676400" cy="584775"/>
          </a:xfrm>
          <a:prstGeom prst="rect">
            <a:avLst/>
          </a:prstGeom>
          <a:noFill/>
        </p:spPr>
        <p:txBody>
          <a:bodyPr wrap="square" rtlCol="0">
            <a:spAutoFit/>
          </a:bodyPr>
          <a:lstStyle/>
          <a:p>
            <a:pPr algn="r"/>
            <a:r>
              <a:rPr lang="en-US" sz="1600" b="1" dirty="0">
                <a:solidFill>
                  <a:schemeClr val="bg1"/>
                </a:solidFill>
                <a:latin typeface="Calibri" panose="020F0502020204030204" pitchFamily="34" charset="0"/>
              </a:rPr>
              <a:t>Alternative </a:t>
            </a:r>
          </a:p>
          <a:p>
            <a:pPr algn="r"/>
            <a:r>
              <a:rPr lang="en-US" sz="1600" b="1" dirty="0">
                <a:solidFill>
                  <a:schemeClr val="bg1"/>
                </a:solidFill>
                <a:latin typeface="Calibri" panose="020F0502020204030204" pitchFamily="34" charset="0"/>
              </a:rPr>
              <a:t>Payment Model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004" y="3984819"/>
            <a:ext cx="1856608" cy="1237739"/>
          </a:xfrm>
          <a:prstGeom prst="rect">
            <a:avLst/>
          </a:prstGeom>
          <a:noFill/>
          <a:ln>
            <a:noFill/>
          </a:ln>
        </p:spPr>
      </p:pic>
      <p:sp>
        <p:nvSpPr>
          <p:cNvPr id="8" name="Title 7"/>
          <p:cNvSpPr>
            <a:spLocks noGrp="1"/>
          </p:cNvSpPr>
          <p:nvPr>
            <p:ph type="title"/>
          </p:nvPr>
        </p:nvSpPr>
        <p:spPr>
          <a:xfrm>
            <a:off x="304800" y="119166"/>
            <a:ext cx="10178627" cy="914400"/>
          </a:xfrm>
        </p:spPr>
        <p:txBody>
          <a:bodyPr>
            <a:normAutofit fontScale="90000"/>
          </a:bodyPr>
          <a:lstStyle/>
          <a:p>
            <a:r>
              <a:rPr lang="en-US" sz="4700" dirty="0">
                <a:latin typeface="+mn-lt"/>
              </a:rPr>
              <a:t>MACRA: starting in 2019*, physicians will choose from or land in one of two paths: MIPS or APMs?</a:t>
            </a:r>
            <a:br>
              <a:rPr lang="en-US" sz="2800" i="1" dirty="0"/>
            </a:br>
            <a:br>
              <a:rPr lang="en-US" sz="2800" i="1" dirty="0"/>
            </a:br>
            <a:endParaRPr lang="en-US" sz="2800" dirty="0"/>
          </a:p>
        </p:txBody>
      </p:sp>
      <p:sp>
        <p:nvSpPr>
          <p:cNvPr id="2" name="TextBox 1"/>
          <p:cNvSpPr txBox="1"/>
          <p:nvPr/>
        </p:nvSpPr>
        <p:spPr>
          <a:xfrm>
            <a:off x="3601673" y="5888338"/>
            <a:ext cx="7467600" cy="492443"/>
          </a:xfrm>
          <a:prstGeom prst="rect">
            <a:avLst/>
          </a:prstGeom>
          <a:noFill/>
        </p:spPr>
        <p:txBody>
          <a:bodyPr wrap="square" rtlCol="0">
            <a:spAutoFit/>
          </a:bodyPr>
          <a:lstStyle/>
          <a:p>
            <a:r>
              <a:rPr lang="en-US" sz="1300" dirty="0">
                <a:latin typeface="Calibri" panose="020F0502020204030204" pitchFamily="34" charset="0"/>
              </a:rPr>
              <a:t>* This decision will actually need to be made sooner than 2019.</a:t>
            </a:r>
            <a:br>
              <a:rPr lang="en-US" sz="1300" dirty="0">
                <a:latin typeface="Calibri" panose="020F0502020204030204" pitchFamily="34" charset="0"/>
              </a:rPr>
            </a:br>
            <a:r>
              <a:rPr lang="en-US" sz="1300" dirty="0">
                <a:latin typeface="Calibri" panose="020F0502020204030204" pitchFamily="34" charset="0"/>
              </a:rPr>
              <a:t> The initial performance period for MIPS in MACRA is 2017.</a:t>
            </a:r>
          </a:p>
        </p:txBody>
      </p:sp>
    </p:spTree>
    <p:extLst>
      <p:ext uri="{BB962C8B-B14F-4D97-AF65-F5344CB8AC3E}">
        <p14:creationId xmlns:p14="http://schemas.microsoft.com/office/powerpoint/2010/main" val="79513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nvPr>
        </p:nvGraphicFramePr>
        <p:xfrm>
          <a:off x="2648198" y="1432274"/>
          <a:ext cx="7036467" cy="4246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p:cNvSpPr>
            <a:spLocks noGrp="1"/>
          </p:cNvSpPr>
          <p:nvPr>
            <p:ph type="title"/>
          </p:nvPr>
        </p:nvSpPr>
        <p:spPr/>
        <p:txBody>
          <a:bodyPr>
            <a:noAutofit/>
          </a:bodyPr>
          <a:lstStyle/>
          <a:p>
            <a:r>
              <a:rPr lang="en-US" sz="3200" dirty="0"/>
              <a:t>MIPS Combines Current Pay-for-Reporting Programs</a:t>
            </a:r>
          </a:p>
        </p:txBody>
      </p:sp>
      <p:sp>
        <p:nvSpPr>
          <p:cNvPr id="2" name="Content Placeholder 1"/>
          <p:cNvSpPr>
            <a:spLocks noGrp="1"/>
          </p:cNvSpPr>
          <p:nvPr>
            <p:ph idx="1"/>
          </p:nvPr>
        </p:nvSpPr>
        <p:spPr>
          <a:xfrm>
            <a:off x="1104293" y="1483754"/>
            <a:ext cx="8946541" cy="4195481"/>
          </a:xfrm>
          <a:prstGeom prst="rect">
            <a:avLst/>
          </a:prstGeom>
        </p:spPr>
        <p:txBody>
          <a:bodyPr>
            <a:normAutofit fontScale="92500" lnSpcReduction="10000"/>
          </a:bodyPr>
          <a:lstStyle/>
          <a:p>
            <a:r>
              <a:rPr lang="en-US" sz="2800" spc="-10" dirty="0"/>
              <a:t>There </a:t>
            </a:r>
            <a:r>
              <a:rPr lang="en-US" sz="2800" spc="-15" dirty="0"/>
              <a:t>are </a:t>
            </a:r>
            <a:r>
              <a:rPr lang="en-US" sz="2800" spc="-5" dirty="0"/>
              <a:t>currently multiple individual </a:t>
            </a:r>
            <a:r>
              <a:rPr lang="en-US" sz="2800" b="1" spc="-5" dirty="0"/>
              <a:t>quality </a:t>
            </a:r>
            <a:r>
              <a:rPr lang="en-US" sz="2800" b="1" dirty="0"/>
              <a:t>and </a:t>
            </a:r>
            <a:r>
              <a:rPr lang="en-US" sz="2800" b="1" spc="-10" dirty="0"/>
              <a:t>value </a:t>
            </a:r>
            <a:r>
              <a:rPr lang="en-US" sz="2800" spc="-10" dirty="0"/>
              <a:t>programs </a:t>
            </a:r>
            <a:r>
              <a:rPr lang="en-US" sz="2800" spc="-5" dirty="0"/>
              <a:t>for  Medicare physicians and</a:t>
            </a:r>
            <a:r>
              <a:rPr lang="en-US" sz="2800" spc="-40" dirty="0"/>
              <a:t> </a:t>
            </a:r>
            <a:r>
              <a:rPr lang="en-US" sz="2800" dirty="0"/>
              <a:t>practitioners:</a:t>
            </a:r>
          </a:p>
          <a:p>
            <a:endParaRPr lang="en-US" sz="2800" dirty="0"/>
          </a:p>
          <a:p>
            <a:endParaRPr lang="en-US" sz="2800" dirty="0"/>
          </a:p>
          <a:p>
            <a:pPr marL="0" indent="0">
              <a:buNone/>
            </a:pPr>
            <a:r>
              <a:rPr lang="en-US" sz="2800" dirty="0"/>
              <a:t>		          </a:t>
            </a:r>
            <a:r>
              <a:rPr lang="en-US" sz="2800" dirty="0">
                <a:solidFill>
                  <a:srgbClr val="FF0000"/>
                </a:solidFill>
              </a:rPr>
              <a:t>Now QPP     Now resource	  Now ACI</a:t>
            </a:r>
          </a:p>
          <a:p>
            <a:pPr marL="0" indent="0">
              <a:buNone/>
            </a:pPr>
            <a:r>
              <a:rPr lang="en-US" sz="2800" dirty="0">
                <a:solidFill>
                  <a:srgbClr val="FF0000"/>
                </a:solidFill>
              </a:rPr>
              <a:t>								          +</a:t>
            </a:r>
          </a:p>
          <a:p>
            <a:pPr marL="0" indent="0">
              <a:buNone/>
            </a:pPr>
            <a:r>
              <a:rPr lang="en-US" sz="2800" dirty="0">
                <a:solidFill>
                  <a:srgbClr val="FF0000"/>
                </a:solidFill>
              </a:rPr>
              <a:t>			         Clinical Improvement Activities</a:t>
            </a:r>
          </a:p>
          <a:p>
            <a:r>
              <a:rPr lang="en-US" sz="2800" b="1" spc="-5" dirty="0"/>
              <a:t>MACRA </a:t>
            </a:r>
            <a:r>
              <a:rPr lang="en-US" sz="2800" spc="-5" dirty="0"/>
              <a:t>streamlines those </a:t>
            </a:r>
            <a:r>
              <a:rPr lang="en-US" sz="2800" spc="-10" dirty="0"/>
              <a:t>programs </a:t>
            </a:r>
            <a:r>
              <a:rPr lang="en-US" sz="2800" dirty="0"/>
              <a:t>into</a:t>
            </a:r>
            <a:r>
              <a:rPr lang="en-US" sz="2800" spc="-20" dirty="0"/>
              <a:t> </a:t>
            </a:r>
            <a:r>
              <a:rPr lang="en-US" sz="2800" b="1" dirty="0"/>
              <a:t>MIPS</a:t>
            </a:r>
            <a:r>
              <a:rPr lang="en-US" sz="2800" dirty="0"/>
              <a:t>:</a:t>
            </a:r>
          </a:p>
          <a:p>
            <a:endParaRPr lang="en-US" sz="2800" dirty="0"/>
          </a:p>
          <a:p>
            <a:endParaRPr lang="en-US" sz="2800" dirty="0"/>
          </a:p>
        </p:txBody>
      </p:sp>
      <p:sp>
        <p:nvSpPr>
          <p:cNvPr id="3" name="object 3"/>
          <p:cNvSpPr txBox="1"/>
          <p:nvPr/>
        </p:nvSpPr>
        <p:spPr>
          <a:xfrm>
            <a:off x="-1229956" y="4154424"/>
            <a:ext cx="9110027" cy="276999"/>
          </a:xfrm>
          <a:prstGeom prst="rect">
            <a:avLst/>
          </a:prstGeom>
        </p:spPr>
        <p:txBody>
          <a:bodyPr vert="horz" wrap="square" lIns="0" tIns="0" rIns="0" bIns="0" rtlCol="0">
            <a:spAutoFit/>
          </a:bodyPr>
          <a:lstStyle/>
          <a:p>
            <a:pPr marL="12700"/>
            <a:endParaRPr dirty="0">
              <a:latin typeface="Segoe UI Light"/>
              <a:cs typeface="Segoe UI Light"/>
            </a:endParaRPr>
          </a:p>
        </p:txBody>
      </p:sp>
      <p:sp>
        <p:nvSpPr>
          <p:cNvPr id="4" name="object 4"/>
          <p:cNvSpPr txBox="1"/>
          <p:nvPr/>
        </p:nvSpPr>
        <p:spPr>
          <a:xfrm>
            <a:off x="4600508" y="5528156"/>
            <a:ext cx="3003233" cy="838050"/>
          </a:xfrm>
          <a:prstGeom prst="rect">
            <a:avLst/>
          </a:prstGeom>
          <a:solidFill>
            <a:srgbClr val="92D050"/>
          </a:solidFill>
        </p:spPr>
        <p:txBody>
          <a:bodyPr vert="horz" wrap="square" lIns="0" tIns="6985" rIns="0" bIns="0" rtlCol="0">
            <a:spAutoFit/>
          </a:bodyPr>
          <a:lstStyle/>
          <a:p>
            <a:pPr algn="ctr">
              <a:lnSpc>
                <a:spcPct val="100000"/>
              </a:lnSpc>
            </a:pPr>
            <a:r>
              <a:rPr spc="-20" dirty="0">
                <a:solidFill>
                  <a:srgbClr val="17375E"/>
                </a:solidFill>
                <a:latin typeface="Arial"/>
                <a:cs typeface="Arial"/>
              </a:rPr>
              <a:t>Merit-Based </a:t>
            </a:r>
            <a:r>
              <a:rPr spc="-10" dirty="0">
                <a:solidFill>
                  <a:srgbClr val="17375E"/>
                </a:solidFill>
                <a:latin typeface="Arial"/>
                <a:cs typeface="Arial"/>
              </a:rPr>
              <a:t>Incentive </a:t>
            </a:r>
            <a:r>
              <a:rPr spc="-20" dirty="0">
                <a:solidFill>
                  <a:srgbClr val="17375E"/>
                </a:solidFill>
                <a:latin typeface="Arial"/>
                <a:cs typeface="Arial"/>
              </a:rPr>
              <a:t>Payment</a:t>
            </a:r>
            <a:r>
              <a:rPr spc="155" dirty="0">
                <a:solidFill>
                  <a:srgbClr val="17375E"/>
                </a:solidFill>
                <a:latin typeface="Arial"/>
                <a:cs typeface="Arial"/>
              </a:rPr>
              <a:t> </a:t>
            </a:r>
            <a:r>
              <a:rPr spc="-10" dirty="0">
                <a:solidFill>
                  <a:srgbClr val="17375E"/>
                </a:solidFill>
                <a:latin typeface="Arial"/>
                <a:cs typeface="Arial"/>
              </a:rPr>
              <a:t>System</a:t>
            </a:r>
            <a:endParaRPr dirty="0">
              <a:latin typeface="Arial"/>
              <a:cs typeface="Arial"/>
            </a:endParaRPr>
          </a:p>
          <a:p>
            <a:pPr algn="ctr">
              <a:lnSpc>
                <a:spcPct val="100000"/>
              </a:lnSpc>
            </a:pPr>
            <a:r>
              <a:rPr b="1" spc="-5" dirty="0">
                <a:solidFill>
                  <a:srgbClr val="17375E"/>
                </a:solidFill>
                <a:latin typeface="Arial"/>
                <a:cs typeface="Arial"/>
              </a:rPr>
              <a:t>(MIPS)</a:t>
            </a:r>
            <a:endParaRPr dirty="0">
              <a:latin typeface="Arial"/>
              <a:cs typeface="Arial"/>
            </a:endParaRPr>
          </a:p>
        </p:txBody>
      </p:sp>
      <p:sp>
        <p:nvSpPr>
          <p:cNvPr id="8" name="object 8"/>
          <p:cNvSpPr txBox="1"/>
          <p:nvPr/>
        </p:nvSpPr>
        <p:spPr>
          <a:xfrm>
            <a:off x="3538710" y="1792224"/>
            <a:ext cx="5126831" cy="276999"/>
          </a:xfrm>
          <a:prstGeom prst="rect">
            <a:avLst/>
          </a:prstGeom>
        </p:spPr>
        <p:txBody>
          <a:bodyPr vert="horz" wrap="square" lIns="0" tIns="0" rIns="0" bIns="0" rtlCol="0">
            <a:spAutoFit/>
          </a:bodyPr>
          <a:lstStyle/>
          <a:p>
            <a:pPr marL="1602105" marR="5080" indent="-1590040"/>
            <a:endParaRPr dirty="0">
              <a:latin typeface="Segoe UI Light"/>
              <a:cs typeface="Segoe UI Light"/>
            </a:endParaRPr>
          </a:p>
        </p:txBody>
      </p:sp>
      <p:sp>
        <p:nvSpPr>
          <p:cNvPr id="11" name="TextBox 6"/>
          <p:cNvSpPr txBox="1"/>
          <p:nvPr/>
        </p:nvSpPr>
        <p:spPr>
          <a:xfrm>
            <a:off x="3844699" y="6470297"/>
            <a:ext cx="451485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w Cen M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w Cen M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w Cen M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lgn="r"/>
            <a:r>
              <a:rPr lang="en-US" sz="1100" dirty="0">
                <a:latin typeface="Calibri" panose="020F0502020204030204" pitchFamily="34" charset="0"/>
              </a:rPr>
              <a:t>Source: </a:t>
            </a:r>
            <a:r>
              <a:rPr lang="en-US" sz="1100" dirty="0">
                <a:solidFill>
                  <a:srgbClr val="007E66"/>
                </a:solidFill>
                <a:latin typeface="Calibri" panose="020F0502020204030204" pitchFamily="34" charset="0"/>
                <a:hlinkClick r:id="rId7"/>
              </a:rPr>
              <a:t>www.lansummit.org/wp-content/uploads/2015/09/4G-00Total.pdf  </a:t>
            </a:r>
            <a:endParaRPr lang="en-US" sz="1100" dirty="0">
              <a:solidFill>
                <a:srgbClr val="007E66"/>
              </a:solidFill>
              <a:latin typeface="Calibri" panose="020F0502020204030204" pitchFamily="34" charset="0"/>
            </a:endParaRPr>
          </a:p>
        </p:txBody>
      </p:sp>
    </p:spTree>
    <p:extLst>
      <p:ext uri="{BB962C8B-B14F-4D97-AF65-F5344CB8AC3E}">
        <p14:creationId xmlns:p14="http://schemas.microsoft.com/office/powerpoint/2010/main" val="257336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245108"/>
            <a:ext cx="9144000" cy="0"/>
          </a:xfrm>
          <a:custGeom>
            <a:avLst/>
            <a:gdLst/>
            <a:ahLst/>
            <a:cxnLst/>
            <a:rect l="l" t="t" r="r" b="b"/>
            <a:pathLst>
              <a:path w="9144000">
                <a:moveTo>
                  <a:pt x="0" y="0"/>
                </a:moveTo>
                <a:lnTo>
                  <a:pt x="9144000" y="0"/>
                </a:lnTo>
              </a:path>
            </a:pathLst>
          </a:custGeom>
          <a:ln w="76200">
            <a:solidFill>
              <a:srgbClr val="FFC000"/>
            </a:solidFill>
          </a:ln>
        </p:spPr>
        <p:txBody>
          <a:bodyPr wrap="square" lIns="0" tIns="0" rIns="0" bIns="0" rtlCol="0"/>
          <a:lstStyle/>
          <a:p>
            <a:endParaRPr/>
          </a:p>
        </p:txBody>
      </p:sp>
      <p:sp>
        <p:nvSpPr>
          <p:cNvPr id="3" name="object 3"/>
          <p:cNvSpPr txBox="1">
            <a:spLocks noGrp="1"/>
          </p:cNvSpPr>
          <p:nvPr>
            <p:ph type="title"/>
          </p:nvPr>
        </p:nvSpPr>
        <p:spPr>
          <a:xfrm>
            <a:off x="1981200" y="634439"/>
            <a:ext cx="8229600" cy="529760"/>
          </a:xfrm>
          <a:prstGeom prst="rect">
            <a:avLst/>
          </a:prstGeom>
        </p:spPr>
        <p:txBody>
          <a:bodyPr vert="horz" wrap="square" lIns="0" tIns="0" rIns="0" bIns="0" rtlCol="0" anchor="t">
            <a:spAutoFit/>
          </a:bodyPr>
          <a:lstStyle/>
          <a:p>
            <a:pPr marL="12700">
              <a:lnSpc>
                <a:spcPts val="4054"/>
              </a:lnSpc>
            </a:pPr>
            <a:r>
              <a:rPr lang="en-US" spc="-10" dirty="0"/>
              <a:t>MIPS Payment Adjustments</a:t>
            </a:r>
            <a:endParaRPr dirty="0"/>
          </a:p>
        </p:txBody>
      </p:sp>
      <p:sp>
        <p:nvSpPr>
          <p:cNvPr id="4" name="object 4"/>
          <p:cNvSpPr txBox="1"/>
          <p:nvPr/>
        </p:nvSpPr>
        <p:spPr>
          <a:xfrm>
            <a:off x="1955394" y="4158108"/>
            <a:ext cx="8035925" cy="1603375"/>
          </a:xfrm>
          <a:prstGeom prst="rect">
            <a:avLst/>
          </a:prstGeom>
        </p:spPr>
        <p:txBody>
          <a:bodyPr vert="horz" wrap="square" lIns="0" tIns="0" rIns="0" bIns="0" rtlCol="0">
            <a:spAutoFit/>
          </a:bodyPr>
          <a:lstStyle/>
          <a:p>
            <a:pPr marL="243840" indent="-231140">
              <a:buFont typeface="Arial"/>
              <a:buChar char="•"/>
              <a:tabLst>
                <a:tab pos="243840" algn="l"/>
                <a:tab pos="244475" algn="l"/>
              </a:tabLst>
            </a:pPr>
            <a:r>
              <a:rPr spc="-5" dirty="0">
                <a:latin typeface="Calibri"/>
                <a:cs typeface="Calibri"/>
              </a:rPr>
              <a:t>The </a:t>
            </a:r>
            <a:r>
              <a:rPr spc="-10" dirty="0">
                <a:latin typeface="Calibri"/>
                <a:cs typeface="Calibri"/>
              </a:rPr>
              <a:t>composite performance </a:t>
            </a:r>
            <a:r>
              <a:rPr spc="-15" dirty="0">
                <a:latin typeface="Calibri"/>
                <a:cs typeface="Calibri"/>
              </a:rPr>
              <a:t>score </a:t>
            </a:r>
            <a:r>
              <a:rPr spc="-5" dirty="0">
                <a:latin typeface="Calibri"/>
                <a:cs typeface="Calibri"/>
              </a:rPr>
              <a:t>will </a:t>
            </a:r>
            <a:r>
              <a:rPr spc="-10" dirty="0">
                <a:latin typeface="Calibri"/>
                <a:cs typeface="Calibri"/>
              </a:rPr>
              <a:t>range from </a:t>
            </a:r>
            <a:r>
              <a:rPr dirty="0">
                <a:latin typeface="Calibri"/>
                <a:cs typeface="Calibri"/>
              </a:rPr>
              <a:t>0 –</a:t>
            </a:r>
            <a:r>
              <a:rPr spc="150" dirty="0">
                <a:latin typeface="Calibri"/>
                <a:cs typeface="Calibri"/>
              </a:rPr>
              <a:t> </a:t>
            </a:r>
            <a:r>
              <a:rPr spc="-5" dirty="0">
                <a:latin typeface="Calibri"/>
                <a:cs typeface="Calibri"/>
              </a:rPr>
              <a:t>100</a:t>
            </a:r>
            <a:endParaRPr>
              <a:latin typeface="Calibri"/>
              <a:cs typeface="Calibri"/>
            </a:endParaRPr>
          </a:p>
          <a:p>
            <a:pPr marL="243840" marR="235585" indent="-231140">
              <a:lnSpc>
                <a:spcPct val="80000"/>
              </a:lnSpc>
              <a:spcBef>
                <a:spcPts val="1630"/>
              </a:spcBef>
              <a:buFont typeface="Arial"/>
              <a:buChar char="•"/>
              <a:tabLst>
                <a:tab pos="243840" algn="l"/>
                <a:tab pos="244475" algn="l"/>
              </a:tabLst>
            </a:pPr>
            <a:r>
              <a:rPr spc="-15" dirty="0">
                <a:latin typeface="Calibri"/>
                <a:cs typeface="Calibri"/>
              </a:rPr>
              <a:t>Statute </a:t>
            </a:r>
            <a:r>
              <a:rPr spc="-10" dirty="0">
                <a:latin typeface="Calibri"/>
                <a:cs typeface="Calibri"/>
              </a:rPr>
              <a:t>establishes formula </a:t>
            </a:r>
            <a:r>
              <a:rPr spc="-15" dirty="0">
                <a:latin typeface="Calibri"/>
                <a:cs typeface="Calibri"/>
              </a:rPr>
              <a:t>for </a:t>
            </a:r>
            <a:r>
              <a:rPr spc="-10" dirty="0">
                <a:latin typeface="Calibri"/>
                <a:cs typeface="Calibri"/>
              </a:rPr>
              <a:t>calculating payment </a:t>
            </a:r>
            <a:r>
              <a:rPr spc="-5" dirty="0">
                <a:latin typeface="Calibri"/>
                <a:cs typeface="Calibri"/>
              </a:rPr>
              <a:t>adjustment </a:t>
            </a:r>
            <a:r>
              <a:rPr spc="-15" dirty="0">
                <a:latin typeface="Calibri"/>
                <a:cs typeface="Calibri"/>
              </a:rPr>
              <a:t>factors </a:t>
            </a:r>
            <a:r>
              <a:rPr spc="-10" dirty="0">
                <a:latin typeface="Calibri"/>
                <a:cs typeface="Calibri"/>
              </a:rPr>
              <a:t>relative to  </a:t>
            </a:r>
            <a:r>
              <a:rPr spc="-5" dirty="0">
                <a:latin typeface="Calibri"/>
                <a:cs typeface="Calibri"/>
              </a:rPr>
              <a:t>performance threshold and established </a:t>
            </a:r>
            <a:r>
              <a:rPr spc="-10" dirty="0">
                <a:latin typeface="Calibri"/>
                <a:cs typeface="Calibri"/>
              </a:rPr>
              <a:t>“applicable </a:t>
            </a:r>
            <a:r>
              <a:rPr dirty="0">
                <a:latin typeface="Calibri"/>
                <a:cs typeface="Calibri"/>
              </a:rPr>
              <a:t>percent”</a:t>
            </a:r>
            <a:r>
              <a:rPr spc="120" dirty="0">
                <a:latin typeface="Calibri"/>
                <a:cs typeface="Calibri"/>
              </a:rPr>
              <a:t> </a:t>
            </a:r>
            <a:r>
              <a:rPr spc="-5" dirty="0">
                <a:latin typeface="Calibri"/>
                <a:cs typeface="Calibri"/>
              </a:rPr>
              <a:t>amounts.</a:t>
            </a:r>
            <a:endParaRPr>
              <a:latin typeface="Calibri"/>
              <a:cs typeface="Calibri"/>
            </a:endParaRPr>
          </a:p>
          <a:p>
            <a:pPr>
              <a:spcBef>
                <a:spcPts val="45"/>
              </a:spcBef>
              <a:buFont typeface="Arial"/>
              <a:buChar char="•"/>
            </a:pPr>
            <a:endParaRPr sz="1450">
              <a:latin typeface="Times New Roman"/>
              <a:cs typeface="Times New Roman"/>
            </a:endParaRPr>
          </a:p>
          <a:p>
            <a:pPr marL="243840" marR="5080" indent="-231140">
              <a:lnSpc>
                <a:spcPts val="1730"/>
              </a:lnSpc>
              <a:buFont typeface="Arial"/>
              <a:buChar char="•"/>
              <a:tabLst>
                <a:tab pos="243840" algn="l"/>
                <a:tab pos="244475" algn="l"/>
              </a:tabLst>
            </a:pPr>
            <a:r>
              <a:rPr spc="-15" dirty="0">
                <a:latin typeface="Calibri"/>
                <a:cs typeface="Calibri"/>
              </a:rPr>
              <a:t>EPs </a:t>
            </a:r>
            <a:r>
              <a:rPr spc="-10" dirty="0">
                <a:latin typeface="Calibri"/>
                <a:cs typeface="Calibri"/>
              </a:rPr>
              <a:t>receive </a:t>
            </a:r>
            <a:r>
              <a:rPr dirty="0">
                <a:latin typeface="Calibri"/>
                <a:cs typeface="Calibri"/>
              </a:rPr>
              <a:t>a </a:t>
            </a:r>
            <a:r>
              <a:rPr spc="-5" dirty="0">
                <a:latin typeface="Calibri"/>
                <a:cs typeface="Calibri"/>
              </a:rPr>
              <a:t>positive adjustment </a:t>
            </a:r>
            <a:r>
              <a:rPr spc="-10" dirty="0">
                <a:latin typeface="Calibri"/>
                <a:cs typeface="Calibri"/>
              </a:rPr>
              <a:t>factor </a:t>
            </a:r>
            <a:r>
              <a:rPr spc="-5" dirty="0">
                <a:latin typeface="Calibri"/>
                <a:cs typeface="Calibri"/>
              </a:rPr>
              <a:t>if </a:t>
            </a:r>
            <a:r>
              <a:rPr spc="-15" dirty="0">
                <a:latin typeface="Calibri"/>
                <a:cs typeface="Calibri"/>
              </a:rPr>
              <a:t>score </a:t>
            </a:r>
            <a:r>
              <a:rPr dirty="0">
                <a:latin typeface="Calibri"/>
                <a:cs typeface="Calibri"/>
              </a:rPr>
              <a:t>is </a:t>
            </a:r>
            <a:r>
              <a:rPr spc="-5" dirty="0">
                <a:latin typeface="Calibri"/>
                <a:cs typeface="Calibri"/>
              </a:rPr>
              <a:t>above </a:t>
            </a:r>
            <a:r>
              <a:rPr dirty="0">
                <a:latin typeface="Calibri"/>
                <a:cs typeface="Calibri"/>
              </a:rPr>
              <a:t>the </a:t>
            </a:r>
            <a:r>
              <a:rPr spc="-10" dirty="0">
                <a:latin typeface="Calibri"/>
                <a:cs typeface="Calibri"/>
              </a:rPr>
              <a:t>performance </a:t>
            </a:r>
            <a:r>
              <a:rPr spc="-5" dirty="0">
                <a:latin typeface="Calibri"/>
                <a:cs typeface="Calibri"/>
              </a:rPr>
              <a:t>threshold  </a:t>
            </a:r>
            <a:r>
              <a:rPr dirty="0">
                <a:latin typeface="Calibri"/>
                <a:cs typeface="Calibri"/>
              </a:rPr>
              <a:t>and a </a:t>
            </a:r>
            <a:r>
              <a:rPr spc="-10" dirty="0">
                <a:latin typeface="Calibri"/>
                <a:cs typeface="Calibri"/>
              </a:rPr>
              <a:t>negative </a:t>
            </a:r>
            <a:r>
              <a:rPr spc="-5" dirty="0">
                <a:latin typeface="Calibri"/>
                <a:cs typeface="Calibri"/>
              </a:rPr>
              <a:t>adjustment </a:t>
            </a:r>
            <a:r>
              <a:rPr spc="-10" dirty="0">
                <a:latin typeface="Calibri"/>
                <a:cs typeface="Calibri"/>
              </a:rPr>
              <a:t>factor </a:t>
            </a:r>
            <a:r>
              <a:rPr spc="-5" dirty="0">
                <a:latin typeface="Calibri"/>
                <a:cs typeface="Calibri"/>
              </a:rPr>
              <a:t>if </a:t>
            </a:r>
            <a:r>
              <a:rPr spc="-15" dirty="0">
                <a:latin typeface="Calibri"/>
                <a:cs typeface="Calibri"/>
              </a:rPr>
              <a:t>score </a:t>
            </a:r>
            <a:r>
              <a:rPr dirty="0">
                <a:latin typeface="Calibri"/>
                <a:cs typeface="Calibri"/>
              </a:rPr>
              <a:t>is </a:t>
            </a:r>
            <a:r>
              <a:rPr spc="-5" dirty="0">
                <a:latin typeface="Calibri"/>
                <a:cs typeface="Calibri"/>
              </a:rPr>
              <a:t>below</a:t>
            </a:r>
            <a:r>
              <a:rPr spc="25" dirty="0">
                <a:latin typeface="Calibri"/>
                <a:cs typeface="Calibri"/>
              </a:rPr>
              <a:t> </a:t>
            </a:r>
            <a:r>
              <a:rPr spc="-5" dirty="0">
                <a:latin typeface="Calibri"/>
                <a:cs typeface="Calibri"/>
              </a:rPr>
              <a:t>threshold.</a:t>
            </a:r>
            <a:endParaRPr>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3184416279"/>
              </p:ext>
            </p:extLst>
          </p:nvPr>
        </p:nvGraphicFramePr>
        <p:xfrm>
          <a:off x="1870076" y="1429639"/>
          <a:ext cx="8599423" cy="2575051"/>
        </p:xfrm>
        <a:graphic>
          <a:graphicData uri="http://schemas.openxmlformats.org/drawingml/2006/table">
            <a:tbl>
              <a:tblPr firstRow="1" bandRow="1">
                <a:tableStyleId>{2D5ABB26-0587-4C30-8999-92F81FD0307C}</a:tableStyleId>
              </a:tblPr>
              <a:tblGrid>
                <a:gridCol w="1433195">
                  <a:extLst>
                    <a:ext uri="{9D8B030D-6E8A-4147-A177-3AD203B41FA5}">
                      <a16:colId xmlns:a16="http://schemas.microsoft.com/office/drawing/2014/main" val="20000"/>
                    </a:ext>
                  </a:extLst>
                </a:gridCol>
                <a:gridCol w="1433322">
                  <a:extLst>
                    <a:ext uri="{9D8B030D-6E8A-4147-A177-3AD203B41FA5}">
                      <a16:colId xmlns:a16="http://schemas.microsoft.com/office/drawing/2014/main" val="20001"/>
                    </a:ext>
                  </a:extLst>
                </a:gridCol>
                <a:gridCol w="1433195">
                  <a:extLst>
                    <a:ext uri="{9D8B030D-6E8A-4147-A177-3AD203B41FA5}">
                      <a16:colId xmlns:a16="http://schemas.microsoft.com/office/drawing/2014/main" val="20002"/>
                    </a:ext>
                  </a:extLst>
                </a:gridCol>
                <a:gridCol w="1433195">
                  <a:extLst>
                    <a:ext uri="{9D8B030D-6E8A-4147-A177-3AD203B41FA5}">
                      <a16:colId xmlns:a16="http://schemas.microsoft.com/office/drawing/2014/main" val="20003"/>
                    </a:ext>
                  </a:extLst>
                </a:gridCol>
                <a:gridCol w="1433321">
                  <a:extLst>
                    <a:ext uri="{9D8B030D-6E8A-4147-A177-3AD203B41FA5}">
                      <a16:colId xmlns:a16="http://schemas.microsoft.com/office/drawing/2014/main" val="20004"/>
                    </a:ext>
                  </a:extLst>
                </a:gridCol>
                <a:gridCol w="1433195">
                  <a:extLst>
                    <a:ext uri="{9D8B030D-6E8A-4147-A177-3AD203B41FA5}">
                      <a16:colId xmlns:a16="http://schemas.microsoft.com/office/drawing/2014/main" val="20005"/>
                    </a:ext>
                  </a:extLst>
                </a:gridCol>
              </a:tblGrid>
              <a:tr h="338963">
                <a:tc rowSpan="2">
                  <a:txBody>
                    <a:bodyPr/>
                    <a:lstStyle/>
                    <a:p>
                      <a:pPr>
                        <a:lnSpc>
                          <a:spcPct val="100000"/>
                        </a:lnSpc>
                        <a:spcBef>
                          <a:spcPts val="45"/>
                        </a:spcBef>
                      </a:pPr>
                      <a:endParaRPr sz="2350">
                        <a:latin typeface="Times New Roman"/>
                        <a:cs typeface="Times New Roman"/>
                      </a:endParaRPr>
                    </a:p>
                    <a:p>
                      <a:pPr marL="12700" algn="ctr">
                        <a:lnSpc>
                          <a:spcPct val="100000"/>
                        </a:lnSpc>
                      </a:pPr>
                      <a:r>
                        <a:rPr sz="1600" b="1" spc="-40" dirty="0">
                          <a:solidFill>
                            <a:srgbClr val="FFFFFF"/>
                          </a:solidFill>
                          <a:latin typeface="Calibri"/>
                          <a:cs typeface="Calibri"/>
                        </a:rPr>
                        <a:t>Year</a:t>
                      </a:r>
                      <a:endParaRPr sz="1600">
                        <a:latin typeface="Calibri"/>
                        <a:cs typeface="Calibri"/>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1BC"/>
                    </a:solidFill>
                  </a:tcPr>
                </a:tc>
                <a:tc gridSpan="4">
                  <a:txBody>
                    <a:bodyPr/>
                    <a:lstStyle/>
                    <a:p>
                      <a:pPr marL="1851660">
                        <a:lnSpc>
                          <a:spcPct val="100000"/>
                        </a:lnSpc>
                        <a:spcBef>
                          <a:spcPts val="210"/>
                        </a:spcBef>
                      </a:pPr>
                      <a:r>
                        <a:rPr sz="1600" b="1" spc="-10" dirty="0">
                          <a:solidFill>
                            <a:srgbClr val="FFFFFF"/>
                          </a:solidFill>
                          <a:latin typeface="Calibri"/>
                          <a:cs typeface="Calibri"/>
                        </a:rPr>
                        <a:t>Performance</a:t>
                      </a:r>
                      <a:r>
                        <a:rPr sz="1600" b="1" spc="-20" dirty="0">
                          <a:solidFill>
                            <a:srgbClr val="FFFFFF"/>
                          </a:solidFill>
                          <a:latin typeface="Calibri"/>
                          <a:cs typeface="Calibri"/>
                        </a:rPr>
                        <a:t> </a:t>
                      </a:r>
                      <a:r>
                        <a:rPr sz="1600" b="1" spc="-15" dirty="0">
                          <a:solidFill>
                            <a:srgbClr val="FFFFFF"/>
                          </a:solidFill>
                          <a:latin typeface="Calibri"/>
                          <a:cs typeface="Calibri"/>
                        </a:rPr>
                        <a:t>Categories</a:t>
                      </a:r>
                      <a:endParaRPr sz="1600">
                        <a:latin typeface="Calibri"/>
                        <a:cs typeface="Calibri"/>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marR="4445" algn="ctr">
                        <a:lnSpc>
                          <a:spcPct val="100000"/>
                        </a:lnSpc>
                        <a:spcBef>
                          <a:spcPts val="825"/>
                        </a:spcBef>
                      </a:pPr>
                      <a:r>
                        <a:rPr sz="1600" b="1" spc="-10" dirty="0">
                          <a:solidFill>
                            <a:srgbClr val="FFFFFF"/>
                          </a:solidFill>
                          <a:latin typeface="Calibri"/>
                          <a:cs typeface="Calibri"/>
                        </a:rPr>
                        <a:t>MIPS</a:t>
                      </a:r>
                      <a:endParaRPr sz="1600">
                        <a:latin typeface="Calibri"/>
                        <a:cs typeface="Calibri"/>
                      </a:endParaRPr>
                    </a:p>
                    <a:p>
                      <a:pPr marL="206375" marR="208915" algn="ctr">
                        <a:lnSpc>
                          <a:spcPct val="100000"/>
                        </a:lnSpc>
                      </a:pPr>
                      <a:r>
                        <a:rPr sz="1600" b="1" dirty="0">
                          <a:solidFill>
                            <a:srgbClr val="FFFFFF"/>
                          </a:solidFill>
                          <a:latin typeface="Calibri"/>
                          <a:cs typeface="Calibri"/>
                        </a:rPr>
                        <a:t>A</a:t>
                      </a:r>
                      <a:r>
                        <a:rPr sz="1600" b="1" spc="-5" dirty="0">
                          <a:solidFill>
                            <a:srgbClr val="FFFFFF"/>
                          </a:solidFill>
                          <a:latin typeface="Calibri"/>
                          <a:cs typeface="Calibri"/>
                        </a:rPr>
                        <a:t>dju</a:t>
                      </a:r>
                      <a:r>
                        <a:rPr sz="1600" b="1" spc="-20" dirty="0">
                          <a:solidFill>
                            <a:srgbClr val="FFFFFF"/>
                          </a:solidFill>
                          <a:latin typeface="Calibri"/>
                          <a:cs typeface="Calibri"/>
                        </a:rPr>
                        <a:t>s</a:t>
                      </a:r>
                      <a:r>
                        <a:rPr sz="1600" b="1" dirty="0">
                          <a:solidFill>
                            <a:srgbClr val="FFFFFF"/>
                          </a:solidFill>
                          <a:latin typeface="Calibri"/>
                          <a:cs typeface="Calibri"/>
                        </a:rPr>
                        <a:t>tme</a:t>
                      </a:r>
                      <a:r>
                        <a:rPr sz="1600" b="1" spc="-25" dirty="0">
                          <a:solidFill>
                            <a:srgbClr val="FFFFFF"/>
                          </a:solidFill>
                          <a:latin typeface="Calibri"/>
                          <a:cs typeface="Calibri"/>
                        </a:rPr>
                        <a:t>n</a:t>
                      </a:r>
                      <a:r>
                        <a:rPr sz="1600" b="1" dirty="0">
                          <a:solidFill>
                            <a:srgbClr val="FFFFFF"/>
                          </a:solidFill>
                          <a:latin typeface="Calibri"/>
                          <a:cs typeface="Calibri"/>
                        </a:rPr>
                        <a:t>t  </a:t>
                      </a:r>
                      <a:r>
                        <a:rPr sz="1600" b="1" spc="-15" dirty="0">
                          <a:solidFill>
                            <a:srgbClr val="FFFFFF"/>
                          </a:solidFill>
                          <a:latin typeface="Calibri"/>
                          <a:cs typeface="Calibri"/>
                        </a:rPr>
                        <a:t>Factor</a:t>
                      </a:r>
                      <a:r>
                        <a:rPr sz="1600" b="1" spc="-75" dirty="0">
                          <a:solidFill>
                            <a:srgbClr val="FFFFFF"/>
                          </a:solidFill>
                          <a:latin typeface="Calibri"/>
                          <a:cs typeface="Calibri"/>
                        </a:rPr>
                        <a:t> </a:t>
                      </a:r>
                      <a:r>
                        <a:rPr sz="1600" b="1" spc="-5" dirty="0">
                          <a:solidFill>
                            <a:srgbClr val="FFFFFF"/>
                          </a:solidFill>
                          <a:latin typeface="Calibri"/>
                          <a:cs typeface="Calibri"/>
                        </a:rPr>
                        <a:t>(+/-)</a:t>
                      </a:r>
                      <a:endParaRPr sz="16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640080">
                <a:tc vMerge="1">
                  <a:txBody>
                    <a:bodyPr/>
                    <a:lstStyle/>
                    <a:p>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R="5715" algn="ctr">
                        <a:lnSpc>
                          <a:spcPct val="100000"/>
                        </a:lnSpc>
                        <a:spcBef>
                          <a:spcPts val="140"/>
                        </a:spcBef>
                      </a:pPr>
                      <a:r>
                        <a:rPr sz="1200" b="1" spc="-5" dirty="0">
                          <a:solidFill>
                            <a:srgbClr val="FF0000"/>
                          </a:solidFill>
                          <a:latin typeface="Calibri"/>
                          <a:cs typeface="Calibri"/>
                        </a:rPr>
                        <a:t>Quality</a:t>
                      </a:r>
                      <a:r>
                        <a:rPr sz="1200" b="1" spc="-65" dirty="0">
                          <a:solidFill>
                            <a:srgbClr val="FF0000"/>
                          </a:solidFill>
                          <a:latin typeface="Calibri"/>
                          <a:cs typeface="Calibri"/>
                        </a:rPr>
                        <a:t> </a:t>
                      </a:r>
                      <a:r>
                        <a:rPr sz="1200" b="1" spc="-5" dirty="0">
                          <a:solidFill>
                            <a:srgbClr val="FF0000"/>
                          </a:solidFill>
                          <a:latin typeface="Calibri"/>
                          <a:cs typeface="Calibri"/>
                        </a:rPr>
                        <a:t>Measures</a:t>
                      </a:r>
                      <a:endParaRPr sz="1200" dirty="0">
                        <a:solidFill>
                          <a:srgbClr val="FF0000"/>
                        </a:solidFill>
                        <a:latin typeface="Calibri"/>
                        <a:cs typeface="Calibri"/>
                      </a:endParaRPr>
                    </a:p>
                  </a:txBody>
                  <a:tcPr marL="0" marR="0" marT="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140"/>
                        </a:spcBef>
                      </a:pPr>
                      <a:r>
                        <a:rPr sz="1200" b="1" spc="-5" dirty="0">
                          <a:solidFill>
                            <a:srgbClr val="FF0000"/>
                          </a:solidFill>
                          <a:latin typeface="Calibri"/>
                          <a:cs typeface="Calibri"/>
                        </a:rPr>
                        <a:t>Resource</a:t>
                      </a:r>
                      <a:r>
                        <a:rPr sz="1200" b="1" spc="-120" dirty="0">
                          <a:solidFill>
                            <a:srgbClr val="FF0000"/>
                          </a:solidFill>
                          <a:latin typeface="Calibri"/>
                          <a:cs typeface="Calibri"/>
                        </a:rPr>
                        <a:t> </a:t>
                      </a:r>
                      <a:r>
                        <a:rPr sz="1200" b="1" dirty="0">
                          <a:solidFill>
                            <a:srgbClr val="FF0000"/>
                          </a:solidFill>
                          <a:latin typeface="Calibri"/>
                          <a:cs typeface="Calibri"/>
                        </a:rPr>
                        <a:t>Use</a:t>
                      </a:r>
                      <a:endParaRPr sz="1200" dirty="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279400" marR="271145" indent="-2540" algn="ctr">
                        <a:lnSpc>
                          <a:spcPct val="100000"/>
                        </a:lnSpc>
                        <a:spcBef>
                          <a:spcPts val="140"/>
                        </a:spcBef>
                      </a:pPr>
                      <a:r>
                        <a:rPr sz="1200" b="1" spc="-5" dirty="0">
                          <a:solidFill>
                            <a:srgbClr val="FF0000"/>
                          </a:solidFill>
                          <a:latin typeface="Calibri"/>
                          <a:cs typeface="Calibri"/>
                        </a:rPr>
                        <a:t>Clinical  </a:t>
                      </a:r>
                      <a:r>
                        <a:rPr sz="1200" b="1" dirty="0">
                          <a:solidFill>
                            <a:srgbClr val="FF0000"/>
                          </a:solidFill>
                          <a:latin typeface="Calibri"/>
                          <a:cs typeface="Calibri"/>
                        </a:rPr>
                        <a:t>I</a:t>
                      </a:r>
                      <a:r>
                        <a:rPr sz="1200" b="1" spc="-5" dirty="0">
                          <a:solidFill>
                            <a:srgbClr val="FF0000"/>
                          </a:solidFill>
                          <a:latin typeface="Calibri"/>
                          <a:cs typeface="Calibri"/>
                        </a:rPr>
                        <a:t>m</a:t>
                      </a:r>
                      <a:r>
                        <a:rPr sz="1200" b="1" dirty="0">
                          <a:solidFill>
                            <a:srgbClr val="FF0000"/>
                          </a:solidFill>
                          <a:latin typeface="Calibri"/>
                          <a:cs typeface="Calibri"/>
                        </a:rPr>
                        <a:t>p</a:t>
                      </a:r>
                      <a:r>
                        <a:rPr sz="1200" b="1" spc="-10" dirty="0">
                          <a:solidFill>
                            <a:srgbClr val="FF0000"/>
                          </a:solidFill>
                          <a:latin typeface="Calibri"/>
                          <a:cs typeface="Calibri"/>
                        </a:rPr>
                        <a:t>r</a:t>
                      </a:r>
                      <a:r>
                        <a:rPr sz="1200" b="1" dirty="0">
                          <a:solidFill>
                            <a:srgbClr val="FF0000"/>
                          </a:solidFill>
                          <a:latin typeface="Calibri"/>
                          <a:cs typeface="Calibri"/>
                        </a:rPr>
                        <a:t>o</a:t>
                      </a:r>
                      <a:r>
                        <a:rPr sz="1200" b="1" spc="-15" dirty="0">
                          <a:solidFill>
                            <a:srgbClr val="FF0000"/>
                          </a:solidFill>
                          <a:latin typeface="Calibri"/>
                          <a:cs typeface="Calibri"/>
                        </a:rPr>
                        <a:t>v</a:t>
                      </a:r>
                      <a:r>
                        <a:rPr sz="1200" b="1" spc="-5" dirty="0">
                          <a:solidFill>
                            <a:srgbClr val="FF0000"/>
                          </a:solidFill>
                          <a:latin typeface="Calibri"/>
                          <a:cs typeface="Calibri"/>
                        </a:rPr>
                        <a:t>eme</a:t>
                      </a:r>
                      <a:r>
                        <a:rPr sz="1200" b="1" spc="-10" dirty="0">
                          <a:solidFill>
                            <a:srgbClr val="FF0000"/>
                          </a:solidFill>
                          <a:latin typeface="Calibri"/>
                          <a:cs typeface="Calibri"/>
                        </a:rPr>
                        <a:t>n</a:t>
                      </a:r>
                      <a:r>
                        <a:rPr sz="1200" b="1" dirty="0">
                          <a:solidFill>
                            <a:srgbClr val="FF0000"/>
                          </a:solidFill>
                          <a:latin typeface="Calibri"/>
                          <a:cs typeface="Calibri"/>
                        </a:rPr>
                        <a:t>t  </a:t>
                      </a:r>
                      <a:r>
                        <a:rPr sz="1200" b="1" spc="-5" dirty="0">
                          <a:solidFill>
                            <a:srgbClr val="FF0000"/>
                          </a:solidFill>
                          <a:latin typeface="Calibri"/>
                          <a:cs typeface="Calibri"/>
                        </a:rPr>
                        <a:t>Activities</a:t>
                      </a:r>
                      <a:endParaRPr sz="1200" dirty="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635" marR="108585" algn="ctr">
                        <a:lnSpc>
                          <a:spcPct val="100000"/>
                        </a:lnSpc>
                        <a:spcBef>
                          <a:spcPts val="140"/>
                        </a:spcBef>
                      </a:pPr>
                      <a:r>
                        <a:rPr sz="1200" b="1" spc="-5" dirty="0">
                          <a:solidFill>
                            <a:srgbClr val="FF0000"/>
                          </a:solidFill>
                          <a:latin typeface="Calibri"/>
                          <a:cs typeface="Calibri"/>
                        </a:rPr>
                        <a:t>Meaningful </a:t>
                      </a:r>
                      <a:r>
                        <a:rPr sz="1200" b="1" dirty="0">
                          <a:solidFill>
                            <a:srgbClr val="FF0000"/>
                          </a:solidFill>
                          <a:latin typeface="Calibri"/>
                          <a:cs typeface="Calibri"/>
                        </a:rPr>
                        <a:t>Use</a:t>
                      </a:r>
                      <a:r>
                        <a:rPr sz="1200" b="1" spc="-55" dirty="0">
                          <a:solidFill>
                            <a:srgbClr val="FF0000"/>
                          </a:solidFill>
                          <a:latin typeface="Calibri"/>
                          <a:cs typeface="Calibri"/>
                        </a:rPr>
                        <a:t> </a:t>
                      </a:r>
                      <a:r>
                        <a:rPr sz="1200" b="1" dirty="0">
                          <a:solidFill>
                            <a:srgbClr val="FF0000"/>
                          </a:solidFill>
                          <a:latin typeface="Calibri"/>
                          <a:cs typeface="Calibri"/>
                        </a:rPr>
                        <a:t>of  </a:t>
                      </a:r>
                      <a:r>
                        <a:rPr sz="1200" b="1" spc="-5" dirty="0">
                          <a:solidFill>
                            <a:srgbClr val="FF0000"/>
                          </a:solidFill>
                          <a:latin typeface="Calibri"/>
                          <a:cs typeface="Calibri"/>
                        </a:rPr>
                        <a:t>Certified </a:t>
                      </a:r>
                      <a:r>
                        <a:rPr sz="1200" b="1" dirty="0">
                          <a:solidFill>
                            <a:srgbClr val="FF0000"/>
                          </a:solidFill>
                          <a:latin typeface="Calibri"/>
                          <a:cs typeface="Calibri"/>
                        </a:rPr>
                        <a:t>EHR  </a:t>
                      </a:r>
                      <a:r>
                        <a:rPr sz="1200" b="1" spc="-15" dirty="0">
                          <a:solidFill>
                            <a:srgbClr val="FF0000"/>
                          </a:solidFill>
                          <a:latin typeface="Calibri"/>
                          <a:cs typeface="Calibri"/>
                        </a:rPr>
                        <a:t>Technology</a:t>
                      </a:r>
                      <a:endParaRPr sz="1200" dirty="0">
                        <a:solidFill>
                          <a:srgbClr val="FF0000"/>
                        </a:solidFill>
                        <a:latin typeface="Calibri"/>
                        <a:cs typeface="Calibri"/>
                      </a:endParaRPr>
                    </a:p>
                  </a:txBody>
                  <a:tcPr marL="0" marR="0" marT="0"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D0D7E8"/>
                    </a:solidFill>
                  </a:tcPr>
                </a:tc>
                <a:tc vMerge="1">
                  <a:txBody>
                    <a:bodyPr/>
                    <a:lstStyle/>
                    <a:p>
                      <a:endParaRPr/>
                    </a:p>
                  </a:txBody>
                  <a:tcPr marL="0" marR="0" marT="0"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1"/>
                  </a:ext>
                </a:extLst>
              </a:tr>
              <a:tr h="338963">
                <a:tc>
                  <a:txBody>
                    <a:bodyPr/>
                    <a:lstStyle/>
                    <a:p>
                      <a:pPr algn="ctr">
                        <a:lnSpc>
                          <a:spcPct val="100000"/>
                        </a:lnSpc>
                        <a:spcBef>
                          <a:spcPts val="114"/>
                        </a:spcBef>
                      </a:pPr>
                      <a:r>
                        <a:rPr sz="1600" spc="-10" dirty="0">
                          <a:solidFill>
                            <a:srgbClr val="FF0000"/>
                          </a:solidFill>
                          <a:latin typeface="Calibri"/>
                          <a:cs typeface="Calibri"/>
                        </a:rPr>
                        <a:t>2019</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9"/>
                        </a:spcBef>
                      </a:pPr>
                      <a:r>
                        <a:rPr sz="1600" spc="-10" dirty="0">
                          <a:solidFill>
                            <a:srgbClr val="FF0000"/>
                          </a:solidFill>
                          <a:latin typeface="Calibri"/>
                          <a:cs typeface="Calibri"/>
                        </a:rPr>
                        <a:t>50%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9"/>
                        </a:spcBef>
                      </a:pPr>
                      <a:r>
                        <a:rPr sz="1600" spc="-10" dirty="0">
                          <a:solidFill>
                            <a:srgbClr val="FF0000"/>
                          </a:solidFill>
                          <a:latin typeface="Calibri"/>
                          <a:cs typeface="Calibri"/>
                        </a:rPr>
                        <a:t>10%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35305">
                        <a:lnSpc>
                          <a:spcPct val="100000"/>
                        </a:lnSpc>
                        <a:spcBef>
                          <a:spcPts val="229"/>
                        </a:spcBef>
                      </a:pPr>
                      <a:r>
                        <a:rPr sz="1600" spc="-10" dirty="0">
                          <a:solidFill>
                            <a:srgbClr val="FF0000"/>
                          </a:solidFill>
                          <a:latin typeface="Calibri"/>
                          <a:cs typeface="Calibri"/>
                        </a:rPr>
                        <a:t>15%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35940">
                        <a:lnSpc>
                          <a:spcPct val="100000"/>
                        </a:lnSpc>
                        <a:spcBef>
                          <a:spcPts val="229"/>
                        </a:spcBef>
                      </a:pPr>
                      <a:r>
                        <a:rPr sz="1600" spc="-10" dirty="0">
                          <a:solidFill>
                            <a:srgbClr val="FF0000"/>
                          </a:solidFill>
                          <a:latin typeface="Calibri"/>
                          <a:cs typeface="Calibri"/>
                        </a:rPr>
                        <a:t>25%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130"/>
                        </a:spcBef>
                      </a:pPr>
                      <a:r>
                        <a:rPr sz="1600" spc="-5" dirty="0">
                          <a:solidFill>
                            <a:srgbClr val="FF0000"/>
                          </a:solidFill>
                          <a:latin typeface="Calibri"/>
                          <a:cs typeface="Calibri"/>
                        </a:rPr>
                        <a:t>+/-</a:t>
                      </a:r>
                      <a:r>
                        <a:rPr sz="1600" spc="-85" dirty="0">
                          <a:solidFill>
                            <a:srgbClr val="FF0000"/>
                          </a:solidFill>
                          <a:latin typeface="Calibri"/>
                          <a:cs typeface="Calibri"/>
                        </a:rPr>
                        <a:t> </a:t>
                      </a:r>
                      <a:r>
                        <a:rPr sz="1600" spc="-10" dirty="0">
                          <a:solidFill>
                            <a:srgbClr val="FF0000"/>
                          </a:solidFill>
                          <a:latin typeface="Calibri"/>
                          <a:cs typeface="Calibri"/>
                        </a:rPr>
                        <a:t>4%</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38963">
                <a:tc>
                  <a:txBody>
                    <a:bodyPr/>
                    <a:lstStyle/>
                    <a:p>
                      <a:pPr algn="ctr">
                        <a:lnSpc>
                          <a:spcPct val="100000"/>
                        </a:lnSpc>
                        <a:spcBef>
                          <a:spcPts val="215"/>
                        </a:spcBef>
                      </a:pPr>
                      <a:r>
                        <a:rPr sz="1600" spc="-10" dirty="0">
                          <a:solidFill>
                            <a:srgbClr val="FF0000"/>
                          </a:solidFill>
                          <a:latin typeface="Calibri"/>
                          <a:cs typeface="Calibri"/>
                        </a:rPr>
                        <a:t>2020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29"/>
                        </a:spcBef>
                      </a:pPr>
                      <a:r>
                        <a:rPr sz="1600" spc="-10" dirty="0">
                          <a:solidFill>
                            <a:srgbClr val="FF0000"/>
                          </a:solidFill>
                          <a:latin typeface="Calibri"/>
                          <a:cs typeface="Calibri"/>
                        </a:rPr>
                        <a:t>45%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29"/>
                        </a:spcBef>
                      </a:pPr>
                      <a:r>
                        <a:rPr sz="1600" spc="-10" dirty="0">
                          <a:solidFill>
                            <a:srgbClr val="FF0000"/>
                          </a:solidFill>
                          <a:latin typeface="Calibri"/>
                          <a:cs typeface="Calibri"/>
                        </a:rPr>
                        <a:t>15%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35305">
                        <a:lnSpc>
                          <a:spcPct val="100000"/>
                        </a:lnSpc>
                        <a:spcBef>
                          <a:spcPts val="229"/>
                        </a:spcBef>
                      </a:pPr>
                      <a:r>
                        <a:rPr sz="1600" spc="-10" dirty="0">
                          <a:solidFill>
                            <a:srgbClr val="FF0000"/>
                          </a:solidFill>
                          <a:latin typeface="Calibri"/>
                          <a:cs typeface="Calibri"/>
                        </a:rPr>
                        <a:t>15%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35940">
                        <a:lnSpc>
                          <a:spcPct val="100000"/>
                        </a:lnSpc>
                        <a:spcBef>
                          <a:spcPts val="229"/>
                        </a:spcBef>
                      </a:pPr>
                      <a:r>
                        <a:rPr sz="1600" spc="-10" dirty="0">
                          <a:solidFill>
                            <a:srgbClr val="FF0000"/>
                          </a:solidFill>
                          <a:latin typeface="Calibri"/>
                          <a:cs typeface="Calibri"/>
                        </a:rPr>
                        <a:t>25%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29"/>
                        </a:spcBef>
                      </a:pPr>
                      <a:r>
                        <a:rPr sz="1600" spc="-5" dirty="0">
                          <a:solidFill>
                            <a:srgbClr val="FF0000"/>
                          </a:solidFill>
                          <a:latin typeface="Calibri"/>
                          <a:cs typeface="Calibri"/>
                        </a:rPr>
                        <a:t>+/-</a:t>
                      </a:r>
                      <a:r>
                        <a:rPr sz="1600" spc="-85" dirty="0">
                          <a:solidFill>
                            <a:srgbClr val="FF0000"/>
                          </a:solidFill>
                          <a:latin typeface="Calibri"/>
                          <a:cs typeface="Calibri"/>
                        </a:rPr>
                        <a:t> </a:t>
                      </a:r>
                      <a:r>
                        <a:rPr sz="1600" spc="-10" dirty="0">
                          <a:solidFill>
                            <a:srgbClr val="FF0000"/>
                          </a:solidFill>
                          <a:latin typeface="Calibri"/>
                          <a:cs typeface="Calibri"/>
                        </a:rPr>
                        <a:t>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338963">
                <a:tc>
                  <a:txBody>
                    <a:bodyPr/>
                    <a:lstStyle/>
                    <a:p>
                      <a:pPr algn="ctr">
                        <a:lnSpc>
                          <a:spcPct val="100000"/>
                        </a:lnSpc>
                        <a:spcBef>
                          <a:spcPts val="215"/>
                        </a:spcBef>
                      </a:pPr>
                      <a:r>
                        <a:rPr sz="1600" spc="-10" dirty="0">
                          <a:solidFill>
                            <a:srgbClr val="FF0000"/>
                          </a:solidFill>
                          <a:latin typeface="Calibri"/>
                          <a:cs typeface="Calibri"/>
                        </a:rPr>
                        <a:t>2021</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9"/>
                        </a:spcBef>
                      </a:pPr>
                      <a:r>
                        <a:rPr sz="1600" spc="-10" dirty="0">
                          <a:solidFill>
                            <a:srgbClr val="FF0000"/>
                          </a:solidFill>
                          <a:latin typeface="Calibri"/>
                          <a:cs typeface="Calibri"/>
                        </a:rPr>
                        <a:t>30%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9"/>
                        </a:spcBef>
                      </a:pPr>
                      <a:r>
                        <a:rPr sz="1600" spc="-10" dirty="0">
                          <a:solidFill>
                            <a:srgbClr val="FF0000"/>
                          </a:solidFill>
                          <a:latin typeface="Calibri"/>
                          <a:cs typeface="Calibri"/>
                        </a:rPr>
                        <a:t>30%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35305">
                        <a:lnSpc>
                          <a:spcPct val="100000"/>
                        </a:lnSpc>
                        <a:spcBef>
                          <a:spcPts val="229"/>
                        </a:spcBef>
                      </a:pPr>
                      <a:r>
                        <a:rPr sz="1600" spc="-10" dirty="0">
                          <a:solidFill>
                            <a:srgbClr val="FF0000"/>
                          </a:solidFill>
                          <a:latin typeface="Calibri"/>
                          <a:cs typeface="Calibri"/>
                        </a:rPr>
                        <a:t>15%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35940">
                        <a:lnSpc>
                          <a:spcPct val="100000"/>
                        </a:lnSpc>
                        <a:spcBef>
                          <a:spcPts val="229"/>
                        </a:spcBef>
                      </a:pPr>
                      <a:r>
                        <a:rPr sz="1600" spc="-10" dirty="0">
                          <a:solidFill>
                            <a:srgbClr val="FF0000"/>
                          </a:solidFill>
                          <a:latin typeface="Calibri"/>
                          <a:cs typeface="Calibri"/>
                        </a:rPr>
                        <a:t>25%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9"/>
                        </a:spcBef>
                      </a:pPr>
                      <a:r>
                        <a:rPr sz="1600" spc="-5" dirty="0">
                          <a:solidFill>
                            <a:srgbClr val="FF0000"/>
                          </a:solidFill>
                          <a:latin typeface="Calibri"/>
                          <a:cs typeface="Calibri"/>
                        </a:rPr>
                        <a:t>+/-</a:t>
                      </a:r>
                      <a:r>
                        <a:rPr sz="1600" spc="-85" dirty="0">
                          <a:solidFill>
                            <a:srgbClr val="FF0000"/>
                          </a:solidFill>
                          <a:latin typeface="Calibri"/>
                          <a:cs typeface="Calibri"/>
                        </a:rPr>
                        <a:t> </a:t>
                      </a:r>
                      <a:r>
                        <a:rPr sz="1600" spc="-10" dirty="0">
                          <a:solidFill>
                            <a:srgbClr val="FF0000"/>
                          </a:solidFill>
                          <a:latin typeface="Calibri"/>
                          <a:cs typeface="Calibri"/>
                        </a:rPr>
                        <a:t>7%</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579119">
                <a:tc>
                  <a:txBody>
                    <a:bodyPr/>
                    <a:lstStyle/>
                    <a:p>
                      <a:pPr algn="ctr">
                        <a:lnSpc>
                          <a:spcPct val="100000"/>
                        </a:lnSpc>
                        <a:spcBef>
                          <a:spcPts val="215"/>
                        </a:spcBef>
                      </a:pPr>
                      <a:r>
                        <a:rPr sz="1600" spc="-10" dirty="0">
                          <a:solidFill>
                            <a:srgbClr val="FF0000"/>
                          </a:solidFill>
                          <a:latin typeface="Calibri"/>
                          <a:cs typeface="Calibri"/>
                        </a:rPr>
                        <a:t>2022</a:t>
                      </a:r>
                      <a:r>
                        <a:rPr sz="1600" spc="-60" dirty="0">
                          <a:solidFill>
                            <a:srgbClr val="FF0000"/>
                          </a:solidFill>
                          <a:latin typeface="Calibri"/>
                          <a:cs typeface="Calibri"/>
                        </a:rPr>
                        <a:t> </a:t>
                      </a:r>
                      <a:r>
                        <a:rPr sz="1600" spc="-5" dirty="0">
                          <a:solidFill>
                            <a:srgbClr val="FF0000"/>
                          </a:solidFill>
                          <a:latin typeface="Calibri"/>
                          <a:cs typeface="Calibri"/>
                        </a:rPr>
                        <a:t>and</a:t>
                      </a:r>
                      <a:endParaRPr sz="1600">
                        <a:solidFill>
                          <a:srgbClr val="FF0000"/>
                        </a:solidFill>
                        <a:latin typeface="Calibri"/>
                        <a:cs typeface="Calibri"/>
                      </a:endParaRPr>
                    </a:p>
                    <a:p>
                      <a:pPr algn="ctr">
                        <a:lnSpc>
                          <a:spcPct val="100000"/>
                        </a:lnSpc>
                      </a:pPr>
                      <a:r>
                        <a:rPr sz="1600" spc="-15" dirty="0">
                          <a:solidFill>
                            <a:srgbClr val="FF0000"/>
                          </a:solidFill>
                          <a:latin typeface="Calibri"/>
                          <a:cs typeface="Calibri"/>
                        </a:rPr>
                        <a:t>beyond</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1175"/>
                        </a:spcBef>
                      </a:pPr>
                      <a:r>
                        <a:rPr sz="1600" spc="-10" dirty="0">
                          <a:solidFill>
                            <a:srgbClr val="FF0000"/>
                          </a:solidFill>
                          <a:latin typeface="Calibri"/>
                          <a:cs typeface="Calibri"/>
                        </a:rPr>
                        <a:t>30%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1175"/>
                        </a:spcBef>
                      </a:pPr>
                      <a:r>
                        <a:rPr sz="1600" spc="-10" dirty="0">
                          <a:solidFill>
                            <a:srgbClr val="FF0000"/>
                          </a:solidFill>
                          <a:latin typeface="Calibri"/>
                          <a:cs typeface="Calibri"/>
                        </a:rPr>
                        <a:t>30%</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35305">
                        <a:lnSpc>
                          <a:spcPct val="100000"/>
                        </a:lnSpc>
                        <a:spcBef>
                          <a:spcPts val="1175"/>
                        </a:spcBef>
                      </a:pPr>
                      <a:r>
                        <a:rPr sz="1600" spc="-10" dirty="0">
                          <a:solidFill>
                            <a:srgbClr val="FF0000"/>
                          </a:solidFill>
                          <a:latin typeface="Calibri"/>
                          <a:cs typeface="Calibri"/>
                        </a:rPr>
                        <a:t>15%</a:t>
                      </a:r>
                      <a:endParaRPr sz="160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35940">
                        <a:lnSpc>
                          <a:spcPct val="100000"/>
                        </a:lnSpc>
                        <a:spcBef>
                          <a:spcPts val="1175"/>
                        </a:spcBef>
                      </a:pPr>
                      <a:r>
                        <a:rPr sz="1600" spc="-10" dirty="0">
                          <a:solidFill>
                            <a:srgbClr val="FF0000"/>
                          </a:solidFill>
                          <a:latin typeface="Calibri"/>
                          <a:cs typeface="Calibri"/>
                        </a:rPr>
                        <a:t>25%</a:t>
                      </a:r>
                      <a:endParaRPr sz="1600" dirty="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1175"/>
                        </a:spcBef>
                      </a:pPr>
                      <a:r>
                        <a:rPr sz="1600" spc="-5" dirty="0">
                          <a:solidFill>
                            <a:srgbClr val="FF0000"/>
                          </a:solidFill>
                          <a:latin typeface="Calibri"/>
                          <a:cs typeface="Calibri"/>
                        </a:rPr>
                        <a:t>+/-</a:t>
                      </a:r>
                      <a:r>
                        <a:rPr sz="1600" spc="-85" dirty="0">
                          <a:solidFill>
                            <a:srgbClr val="FF0000"/>
                          </a:solidFill>
                          <a:latin typeface="Calibri"/>
                          <a:cs typeface="Calibri"/>
                        </a:rPr>
                        <a:t> </a:t>
                      </a:r>
                      <a:r>
                        <a:rPr sz="1600" spc="-10" dirty="0">
                          <a:solidFill>
                            <a:srgbClr val="FF0000"/>
                          </a:solidFill>
                          <a:latin typeface="Calibri"/>
                          <a:cs typeface="Calibri"/>
                        </a:rPr>
                        <a:t>9%</a:t>
                      </a:r>
                      <a:endParaRPr sz="1600" dirty="0">
                        <a:solidFill>
                          <a:srgbClr val="FF0000"/>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765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76877" y="2219451"/>
            <a:ext cx="4336415" cy="2645410"/>
          </a:xfrm>
          <a:custGeom>
            <a:avLst/>
            <a:gdLst/>
            <a:ahLst/>
            <a:cxnLst/>
            <a:rect l="l" t="t" r="r" b="b"/>
            <a:pathLst>
              <a:path w="4336415" h="2645410">
                <a:moveTo>
                  <a:pt x="0" y="0"/>
                </a:moveTo>
                <a:lnTo>
                  <a:pt x="4335881" y="0"/>
                </a:lnTo>
                <a:lnTo>
                  <a:pt x="4335881" y="2644965"/>
                </a:lnTo>
                <a:lnTo>
                  <a:pt x="0" y="2644965"/>
                </a:lnTo>
                <a:lnTo>
                  <a:pt x="0" y="0"/>
                </a:lnTo>
                <a:close/>
              </a:path>
            </a:pathLst>
          </a:custGeom>
          <a:solidFill>
            <a:srgbClr val="92D050"/>
          </a:solidFill>
        </p:spPr>
        <p:txBody>
          <a:bodyPr wrap="square" lIns="0" tIns="0" rIns="0" bIns="0" rtlCol="0"/>
          <a:lstStyle/>
          <a:p>
            <a:endParaRPr/>
          </a:p>
        </p:txBody>
      </p:sp>
      <p:sp>
        <p:nvSpPr>
          <p:cNvPr id="4" name="object 4"/>
          <p:cNvSpPr txBox="1"/>
          <p:nvPr/>
        </p:nvSpPr>
        <p:spPr>
          <a:xfrm>
            <a:off x="4476877" y="2219452"/>
            <a:ext cx="4336415" cy="2277547"/>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spcBef>
                <a:spcPts val="5"/>
              </a:spcBef>
            </a:pPr>
            <a:endParaRPr sz="1300">
              <a:latin typeface="Times New Roman"/>
              <a:cs typeface="Times New Roman"/>
            </a:endParaRPr>
          </a:p>
          <a:p>
            <a:pPr marL="790575" marR="403225" indent="-397510">
              <a:buFont typeface="Wingdings"/>
              <a:buChar char=""/>
              <a:tabLst>
                <a:tab pos="790575" algn="l"/>
                <a:tab pos="791210" algn="l"/>
              </a:tabLst>
            </a:pPr>
            <a:r>
              <a:rPr sz="1600" b="1" spc="-5" dirty="0">
                <a:solidFill>
                  <a:srgbClr val="17375E"/>
                </a:solidFill>
                <a:latin typeface="Segoe UI"/>
                <a:cs typeface="Segoe UI"/>
              </a:rPr>
              <a:t>CMS </a:t>
            </a:r>
            <a:r>
              <a:rPr sz="1600" b="1" spc="-10" dirty="0">
                <a:solidFill>
                  <a:srgbClr val="17375E"/>
                </a:solidFill>
                <a:latin typeface="Segoe UI"/>
                <a:cs typeface="Segoe UI"/>
              </a:rPr>
              <a:t>Innovation Center </a:t>
            </a:r>
            <a:r>
              <a:rPr sz="1600" b="1" spc="-5" dirty="0">
                <a:solidFill>
                  <a:srgbClr val="17375E"/>
                </a:solidFill>
                <a:latin typeface="Segoe UI"/>
                <a:cs typeface="Segoe UI"/>
              </a:rPr>
              <a:t>model  </a:t>
            </a:r>
            <a:r>
              <a:rPr sz="1400" dirty="0">
                <a:solidFill>
                  <a:srgbClr val="17375E"/>
                </a:solidFill>
                <a:latin typeface="Segoe UI Light"/>
                <a:cs typeface="Segoe UI Light"/>
              </a:rPr>
              <a:t>(under section </a:t>
            </a:r>
            <a:r>
              <a:rPr sz="1400" spc="120" dirty="0">
                <a:solidFill>
                  <a:srgbClr val="17375E"/>
                </a:solidFill>
                <a:latin typeface="Segoe UI Light"/>
                <a:cs typeface="Segoe UI Light"/>
              </a:rPr>
              <a:t>1115A, </a:t>
            </a:r>
            <a:r>
              <a:rPr sz="1400" dirty="0">
                <a:solidFill>
                  <a:srgbClr val="17375E"/>
                </a:solidFill>
                <a:latin typeface="Segoe UI Light"/>
                <a:cs typeface="Segoe UI Light"/>
              </a:rPr>
              <a:t>other than a</a:t>
            </a:r>
            <a:r>
              <a:rPr sz="1400" spc="-235" dirty="0">
                <a:solidFill>
                  <a:srgbClr val="17375E"/>
                </a:solidFill>
                <a:latin typeface="Segoe UI Light"/>
                <a:cs typeface="Segoe UI Light"/>
              </a:rPr>
              <a:t> </a:t>
            </a:r>
            <a:r>
              <a:rPr sz="1400" dirty="0">
                <a:solidFill>
                  <a:srgbClr val="17375E"/>
                </a:solidFill>
                <a:latin typeface="Segoe UI Light"/>
                <a:cs typeface="Segoe UI Light"/>
              </a:rPr>
              <a:t>Health  </a:t>
            </a:r>
            <a:r>
              <a:rPr sz="1400" spc="-5" dirty="0">
                <a:solidFill>
                  <a:srgbClr val="17375E"/>
                </a:solidFill>
                <a:latin typeface="Segoe UI Light"/>
                <a:cs typeface="Segoe UI Light"/>
              </a:rPr>
              <a:t>Care </a:t>
            </a:r>
            <a:r>
              <a:rPr sz="1400" dirty="0">
                <a:solidFill>
                  <a:srgbClr val="17375E"/>
                </a:solidFill>
                <a:latin typeface="Segoe UI Light"/>
                <a:cs typeface="Segoe UI Light"/>
              </a:rPr>
              <a:t>Innovation</a:t>
            </a:r>
            <a:r>
              <a:rPr sz="1400" spc="-135" dirty="0">
                <a:solidFill>
                  <a:srgbClr val="17375E"/>
                </a:solidFill>
                <a:latin typeface="Segoe UI Light"/>
                <a:cs typeface="Segoe UI Light"/>
              </a:rPr>
              <a:t> </a:t>
            </a:r>
            <a:r>
              <a:rPr sz="1400" spc="-5" dirty="0">
                <a:solidFill>
                  <a:srgbClr val="17375E"/>
                </a:solidFill>
                <a:latin typeface="Segoe UI Light"/>
                <a:cs typeface="Segoe UI Light"/>
              </a:rPr>
              <a:t>Award)</a:t>
            </a:r>
            <a:endParaRPr sz="1400">
              <a:latin typeface="Segoe UI Light"/>
              <a:cs typeface="Segoe UI Light"/>
            </a:endParaRPr>
          </a:p>
          <a:p>
            <a:pPr marL="790575" indent="-397510">
              <a:spcBef>
                <a:spcPts val="590"/>
              </a:spcBef>
              <a:buFont typeface="Wingdings"/>
              <a:buChar char=""/>
              <a:tabLst>
                <a:tab pos="790575" algn="l"/>
                <a:tab pos="791210" algn="l"/>
              </a:tabLst>
            </a:pPr>
            <a:r>
              <a:rPr sz="1600" b="1" spc="-5" dirty="0">
                <a:solidFill>
                  <a:srgbClr val="17375E"/>
                </a:solidFill>
                <a:latin typeface="Segoe UI"/>
                <a:cs typeface="Segoe UI"/>
              </a:rPr>
              <a:t>MSSP </a:t>
            </a:r>
            <a:r>
              <a:rPr sz="1400" spc="-5" dirty="0">
                <a:solidFill>
                  <a:srgbClr val="17375E"/>
                </a:solidFill>
                <a:latin typeface="Segoe UI Light"/>
                <a:cs typeface="Segoe UI Light"/>
              </a:rPr>
              <a:t>(Medicare Shared </a:t>
            </a:r>
            <a:r>
              <a:rPr sz="1400" dirty="0">
                <a:solidFill>
                  <a:srgbClr val="17375E"/>
                </a:solidFill>
                <a:latin typeface="Segoe UI Light"/>
                <a:cs typeface="Segoe UI Light"/>
              </a:rPr>
              <a:t>Savings</a:t>
            </a:r>
            <a:r>
              <a:rPr sz="1400" spc="-75" dirty="0">
                <a:solidFill>
                  <a:srgbClr val="17375E"/>
                </a:solidFill>
                <a:latin typeface="Segoe UI Light"/>
                <a:cs typeface="Segoe UI Light"/>
              </a:rPr>
              <a:t> </a:t>
            </a:r>
            <a:r>
              <a:rPr sz="1400" spc="-5" dirty="0">
                <a:solidFill>
                  <a:srgbClr val="17375E"/>
                </a:solidFill>
                <a:latin typeface="Segoe UI Light"/>
                <a:cs typeface="Segoe UI Light"/>
              </a:rPr>
              <a:t>Program)</a:t>
            </a:r>
            <a:endParaRPr sz="1400">
              <a:latin typeface="Segoe UI Light"/>
              <a:cs typeface="Segoe UI Light"/>
            </a:endParaRPr>
          </a:p>
          <a:p>
            <a:pPr marL="790575" marR="402590" indent="-397510">
              <a:spcBef>
                <a:spcPts val="600"/>
              </a:spcBef>
              <a:buFont typeface="Wingdings"/>
              <a:buChar char=""/>
              <a:tabLst>
                <a:tab pos="790575" algn="l"/>
                <a:tab pos="791210" algn="l"/>
              </a:tabLst>
            </a:pPr>
            <a:r>
              <a:rPr sz="1600" b="1" spc="-5" dirty="0">
                <a:solidFill>
                  <a:srgbClr val="17375E"/>
                </a:solidFill>
                <a:latin typeface="Segoe UI"/>
                <a:cs typeface="Segoe UI"/>
              </a:rPr>
              <a:t>Demonstration </a:t>
            </a:r>
            <a:r>
              <a:rPr sz="1400" dirty="0">
                <a:solidFill>
                  <a:srgbClr val="17375E"/>
                </a:solidFill>
                <a:latin typeface="Segoe UI Light"/>
                <a:cs typeface="Segoe UI Light"/>
              </a:rPr>
              <a:t>under the Health</a:t>
            </a:r>
            <a:r>
              <a:rPr sz="1400" spc="-150" dirty="0">
                <a:solidFill>
                  <a:srgbClr val="17375E"/>
                </a:solidFill>
                <a:latin typeface="Segoe UI Light"/>
                <a:cs typeface="Segoe UI Light"/>
              </a:rPr>
              <a:t> </a:t>
            </a:r>
            <a:r>
              <a:rPr sz="1400" spc="-5" dirty="0">
                <a:solidFill>
                  <a:srgbClr val="17375E"/>
                </a:solidFill>
                <a:latin typeface="Segoe UI Light"/>
                <a:cs typeface="Segoe UI Light"/>
              </a:rPr>
              <a:t>Care  </a:t>
            </a:r>
            <a:r>
              <a:rPr sz="1400" dirty="0">
                <a:solidFill>
                  <a:srgbClr val="17375E"/>
                </a:solidFill>
                <a:latin typeface="Segoe UI Light"/>
                <a:cs typeface="Segoe UI Light"/>
              </a:rPr>
              <a:t>Quality </a:t>
            </a:r>
            <a:r>
              <a:rPr sz="1400" spc="-5" dirty="0">
                <a:solidFill>
                  <a:srgbClr val="17375E"/>
                </a:solidFill>
                <a:latin typeface="Segoe UI Light"/>
                <a:cs typeface="Segoe UI Light"/>
              </a:rPr>
              <a:t>Demonstration</a:t>
            </a:r>
            <a:r>
              <a:rPr sz="1400" spc="-105" dirty="0">
                <a:solidFill>
                  <a:srgbClr val="17375E"/>
                </a:solidFill>
                <a:latin typeface="Segoe UI Light"/>
                <a:cs typeface="Segoe UI Light"/>
              </a:rPr>
              <a:t> </a:t>
            </a:r>
            <a:r>
              <a:rPr sz="1400" dirty="0">
                <a:solidFill>
                  <a:srgbClr val="17375E"/>
                </a:solidFill>
                <a:latin typeface="Segoe UI Light"/>
                <a:cs typeface="Segoe UI Light"/>
              </a:rPr>
              <a:t>Program</a:t>
            </a:r>
            <a:endParaRPr sz="1400">
              <a:latin typeface="Segoe UI Light"/>
              <a:cs typeface="Segoe UI Light"/>
            </a:endParaRPr>
          </a:p>
          <a:p>
            <a:pPr marL="790575" indent="-397510">
              <a:spcBef>
                <a:spcPts val="590"/>
              </a:spcBef>
              <a:buFont typeface="Wingdings"/>
              <a:buChar char=""/>
              <a:tabLst>
                <a:tab pos="790575" algn="l"/>
                <a:tab pos="791210" algn="l"/>
              </a:tabLst>
            </a:pPr>
            <a:r>
              <a:rPr sz="1600" b="1" spc="-5" dirty="0">
                <a:solidFill>
                  <a:srgbClr val="17375E"/>
                </a:solidFill>
                <a:latin typeface="Segoe UI"/>
                <a:cs typeface="Segoe UI"/>
              </a:rPr>
              <a:t>Demonstration </a:t>
            </a:r>
            <a:r>
              <a:rPr sz="1400" spc="-5" dirty="0">
                <a:solidFill>
                  <a:srgbClr val="17375E"/>
                </a:solidFill>
                <a:latin typeface="Segoe UI Light"/>
                <a:cs typeface="Segoe UI Light"/>
              </a:rPr>
              <a:t>required </a:t>
            </a:r>
            <a:r>
              <a:rPr sz="1400" dirty="0">
                <a:solidFill>
                  <a:srgbClr val="17375E"/>
                </a:solidFill>
                <a:latin typeface="Segoe UI Light"/>
                <a:cs typeface="Segoe UI Light"/>
              </a:rPr>
              <a:t>by Federal</a:t>
            </a:r>
            <a:r>
              <a:rPr sz="1400" spc="-125" dirty="0">
                <a:solidFill>
                  <a:srgbClr val="17375E"/>
                </a:solidFill>
                <a:latin typeface="Segoe UI Light"/>
                <a:cs typeface="Segoe UI Light"/>
              </a:rPr>
              <a:t> </a:t>
            </a:r>
            <a:r>
              <a:rPr sz="1400" dirty="0">
                <a:solidFill>
                  <a:srgbClr val="17375E"/>
                </a:solidFill>
                <a:latin typeface="Segoe UI Light"/>
                <a:cs typeface="Segoe UI Light"/>
              </a:rPr>
              <a:t>Law</a:t>
            </a:r>
            <a:endParaRPr sz="1400">
              <a:latin typeface="Segoe UI Light"/>
              <a:cs typeface="Segoe UI Light"/>
            </a:endParaRPr>
          </a:p>
        </p:txBody>
      </p:sp>
      <p:sp>
        <p:nvSpPr>
          <p:cNvPr id="5" name="object 5"/>
          <p:cNvSpPr txBox="1"/>
          <p:nvPr/>
        </p:nvSpPr>
        <p:spPr>
          <a:xfrm>
            <a:off x="2693031" y="2981388"/>
            <a:ext cx="1146810" cy="1107440"/>
          </a:xfrm>
          <a:prstGeom prst="rect">
            <a:avLst/>
          </a:prstGeom>
        </p:spPr>
        <p:txBody>
          <a:bodyPr vert="horz" wrap="square" lIns="0" tIns="0" rIns="0" bIns="0" rtlCol="0">
            <a:spAutoFit/>
          </a:bodyPr>
          <a:lstStyle/>
          <a:p>
            <a:pPr marL="12065" marR="5080" algn="ctr"/>
            <a:r>
              <a:rPr b="1" spc="-5" dirty="0">
                <a:latin typeface="Segoe UI"/>
                <a:cs typeface="Segoe UI"/>
              </a:rPr>
              <a:t>According  </a:t>
            </a:r>
            <a:r>
              <a:rPr b="1" spc="-10" dirty="0">
                <a:latin typeface="Segoe UI"/>
                <a:cs typeface="Segoe UI"/>
              </a:rPr>
              <a:t>to</a:t>
            </a:r>
            <a:r>
              <a:rPr b="1" spc="-85" dirty="0">
                <a:latin typeface="Segoe UI"/>
                <a:cs typeface="Segoe UI"/>
              </a:rPr>
              <a:t> </a:t>
            </a:r>
            <a:r>
              <a:rPr b="1" spc="-5" dirty="0">
                <a:latin typeface="Segoe UI"/>
                <a:cs typeface="Segoe UI"/>
              </a:rPr>
              <a:t>MACRA</a:t>
            </a:r>
            <a:endParaRPr dirty="0">
              <a:latin typeface="Segoe UI"/>
              <a:cs typeface="Segoe UI"/>
            </a:endParaRPr>
          </a:p>
          <a:p>
            <a:pPr marL="19685" marR="11430" algn="ctr"/>
            <a:r>
              <a:rPr b="1" spc="-20" dirty="0">
                <a:latin typeface="Segoe UI"/>
                <a:cs typeface="Segoe UI"/>
              </a:rPr>
              <a:t>law,</a:t>
            </a:r>
            <a:r>
              <a:rPr b="1" spc="-95" dirty="0">
                <a:latin typeface="Segoe UI"/>
                <a:cs typeface="Segoe UI"/>
              </a:rPr>
              <a:t> </a:t>
            </a:r>
            <a:r>
              <a:rPr b="1" spc="-5" dirty="0">
                <a:latin typeface="Segoe UI"/>
                <a:cs typeface="Segoe UI"/>
              </a:rPr>
              <a:t>APMs  include:</a:t>
            </a:r>
            <a:endParaRPr dirty="0">
              <a:latin typeface="Segoe UI"/>
              <a:cs typeface="Segoe UI"/>
            </a:endParaRPr>
          </a:p>
        </p:txBody>
      </p:sp>
      <p:sp>
        <p:nvSpPr>
          <p:cNvPr id="6" name="object 6"/>
          <p:cNvSpPr/>
          <p:nvPr/>
        </p:nvSpPr>
        <p:spPr>
          <a:xfrm>
            <a:off x="3941915" y="2094128"/>
            <a:ext cx="699135" cy="2895600"/>
          </a:xfrm>
          <a:custGeom>
            <a:avLst/>
            <a:gdLst/>
            <a:ahLst/>
            <a:cxnLst/>
            <a:rect l="l" t="t" r="r" b="b"/>
            <a:pathLst>
              <a:path w="699135" h="2895600">
                <a:moveTo>
                  <a:pt x="698690" y="2895600"/>
                </a:moveTo>
                <a:lnTo>
                  <a:pt x="628284" y="2894416"/>
                </a:lnTo>
                <a:lnTo>
                  <a:pt x="562708" y="2891023"/>
                </a:lnTo>
                <a:lnTo>
                  <a:pt x="503366" y="2885655"/>
                </a:lnTo>
                <a:lnTo>
                  <a:pt x="451662" y="2878545"/>
                </a:lnTo>
                <a:lnTo>
                  <a:pt x="409003" y="2869929"/>
                </a:lnTo>
                <a:lnTo>
                  <a:pt x="356436" y="2849113"/>
                </a:lnTo>
                <a:lnTo>
                  <a:pt x="349338" y="2837383"/>
                </a:lnTo>
                <a:lnTo>
                  <a:pt x="349338" y="1506016"/>
                </a:lnTo>
                <a:lnTo>
                  <a:pt x="342241" y="1494286"/>
                </a:lnTo>
                <a:lnTo>
                  <a:pt x="289678" y="1473470"/>
                </a:lnTo>
                <a:lnTo>
                  <a:pt x="247021" y="1464854"/>
                </a:lnTo>
                <a:lnTo>
                  <a:pt x="195320" y="1457744"/>
                </a:lnTo>
                <a:lnTo>
                  <a:pt x="135980" y="1452376"/>
                </a:lnTo>
                <a:lnTo>
                  <a:pt x="70405" y="1448983"/>
                </a:lnTo>
                <a:lnTo>
                  <a:pt x="0" y="1447800"/>
                </a:lnTo>
                <a:lnTo>
                  <a:pt x="70405" y="1446617"/>
                </a:lnTo>
                <a:lnTo>
                  <a:pt x="135980" y="1443225"/>
                </a:lnTo>
                <a:lnTo>
                  <a:pt x="195320" y="1437858"/>
                </a:lnTo>
                <a:lnTo>
                  <a:pt x="247021" y="1430750"/>
                </a:lnTo>
                <a:lnTo>
                  <a:pt x="289678" y="1422134"/>
                </a:lnTo>
                <a:lnTo>
                  <a:pt x="342241" y="1401317"/>
                </a:lnTo>
                <a:lnTo>
                  <a:pt x="349338" y="1389583"/>
                </a:lnTo>
                <a:lnTo>
                  <a:pt x="349338" y="58216"/>
                </a:lnTo>
                <a:lnTo>
                  <a:pt x="356436" y="46486"/>
                </a:lnTo>
                <a:lnTo>
                  <a:pt x="409003" y="25670"/>
                </a:lnTo>
                <a:lnTo>
                  <a:pt x="451662" y="17054"/>
                </a:lnTo>
                <a:lnTo>
                  <a:pt x="503366" y="9944"/>
                </a:lnTo>
                <a:lnTo>
                  <a:pt x="562708" y="4576"/>
                </a:lnTo>
                <a:lnTo>
                  <a:pt x="628284" y="1183"/>
                </a:lnTo>
                <a:lnTo>
                  <a:pt x="698690" y="0"/>
                </a:lnTo>
              </a:path>
            </a:pathLst>
          </a:custGeom>
          <a:ln w="57150">
            <a:solidFill>
              <a:srgbClr val="4A7EBB"/>
            </a:solidFill>
          </a:ln>
        </p:spPr>
        <p:txBody>
          <a:bodyPr wrap="square" lIns="0" tIns="0" rIns="0" bIns="0" rtlCol="0"/>
          <a:lstStyle/>
          <a:p>
            <a:endParaRPr/>
          </a:p>
        </p:txBody>
      </p:sp>
      <p:sp>
        <p:nvSpPr>
          <p:cNvPr id="7" name="object 7"/>
          <p:cNvSpPr txBox="1"/>
          <p:nvPr/>
        </p:nvSpPr>
        <p:spPr>
          <a:xfrm>
            <a:off x="2314774" y="1487423"/>
            <a:ext cx="7618095" cy="558800"/>
          </a:xfrm>
          <a:prstGeom prst="rect">
            <a:avLst/>
          </a:prstGeom>
        </p:spPr>
        <p:txBody>
          <a:bodyPr vert="horz" wrap="square" lIns="0" tIns="0" rIns="0" bIns="0" rtlCol="0">
            <a:spAutoFit/>
          </a:bodyPr>
          <a:lstStyle/>
          <a:p>
            <a:pPr marL="12700"/>
            <a:r>
              <a:rPr spc="-5" dirty="0">
                <a:latin typeface="Segoe UI Light"/>
                <a:cs typeface="Segoe UI Light"/>
              </a:rPr>
              <a:t>APMs </a:t>
            </a:r>
            <a:r>
              <a:rPr spc="-15" dirty="0">
                <a:latin typeface="Segoe UI Light"/>
                <a:cs typeface="Segoe UI Light"/>
              </a:rPr>
              <a:t>are </a:t>
            </a:r>
            <a:r>
              <a:rPr b="1" spc="-5" dirty="0">
                <a:latin typeface="Segoe UI"/>
                <a:cs typeface="Segoe UI"/>
              </a:rPr>
              <a:t>new approaches </a:t>
            </a:r>
            <a:r>
              <a:rPr b="1" spc="-10" dirty="0">
                <a:latin typeface="Segoe UI"/>
                <a:cs typeface="Segoe UI"/>
              </a:rPr>
              <a:t>to </a:t>
            </a:r>
            <a:r>
              <a:rPr b="1" spc="-5" dirty="0">
                <a:latin typeface="Segoe UI"/>
                <a:cs typeface="Segoe UI"/>
              </a:rPr>
              <a:t>paying </a:t>
            </a:r>
            <a:r>
              <a:rPr spc="-5" dirty="0">
                <a:latin typeface="Segoe UI Light"/>
                <a:cs typeface="Segoe UI Light"/>
              </a:rPr>
              <a:t>for medical </a:t>
            </a:r>
            <a:r>
              <a:rPr spc="-10" dirty="0">
                <a:latin typeface="Segoe UI Light"/>
                <a:cs typeface="Segoe UI Light"/>
              </a:rPr>
              <a:t>care through </a:t>
            </a:r>
            <a:r>
              <a:rPr spc="-5" dirty="0">
                <a:latin typeface="Segoe UI Light"/>
                <a:cs typeface="Segoe UI Light"/>
              </a:rPr>
              <a:t>Medicare</a:t>
            </a:r>
            <a:r>
              <a:rPr spc="65" dirty="0">
                <a:latin typeface="Segoe UI Light"/>
                <a:cs typeface="Segoe UI Light"/>
              </a:rPr>
              <a:t> </a:t>
            </a:r>
            <a:r>
              <a:rPr spc="-5" dirty="0">
                <a:latin typeface="Segoe UI Light"/>
                <a:cs typeface="Segoe UI Light"/>
              </a:rPr>
              <a:t>that</a:t>
            </a:r>
            <a:endParaRPr dirty="0">
              <a:latin typeface="Segoe UI Light"/>
              <a:cs typeface="Segoe UI Light"/>
            </a:endParaRPr>
          </a:p>
          <a:p>
            <a:pPr marL="12700"/>
            <a:r>
              <a:rPr b="1" spc="-5" dirty="0">
                <a:latin typeface="Segoe UI"/>
                <a:cs typeface="Segoe UI"/>
              </a:rPr>
              <a:t>incentivize quality </a:t>
            </a:r>
            <a:r>
              <a:rPr b="1" dirty="0">
                <a:latin typeface="Segoe UI"/>
                <a:cs typeface="Segoe UI"/>
              </a:rPr>
              <a:t>and</a:t>
            </a:r>
            <a:r>
              <a:rPr b="1" spc="-55" dirty="0">
                <a:latin typeface="Segoe UI"/>
                <a:cs typeface="Segoe UI"/>
              </a:rPr>
              <a:t> </a:t>
            </a:r>
            <a:r>
              <a:rPr b="1" spc="-10" dirty="0">
                <a:latin typeface="Segoe UI"/>
                <a:cs typeface="Segoe UI"/>
              </a:rPr>
              <a:t>value.</a:t>
            </a:r>
            <a:endParaRPr dirty="0">
              <a:latin typeface="Segoe UI"/>
              <a:cs typeface="Segoe UI"/>
            </a:endParaRPr>
          </a:p>
        </p:txBody>
      </p:sp>
      <p:sp>
        <p:nvSpPr>
          <p:cNvPr id="8" name="object 8"/>
          <p:cNvSpPr txBox="1"/>
          <p:nvPr/>
        </p:nvSpPr>
        <p:spPr>
          <a:xfrm>
            <a:off x="2291533" y="5136096"/>
            <a:ext cx="7470140" cy="1108075"/>
          </a:xfrm>
          <a:prstGeom prst="rect">
            <a:avLst/>
          </a:prstGeom>
        </p:spPr>
        <p:txBody>
          <a:bodyPr vert="horz" wrap="square" lIns="0" tIns="0" rIns="0" bIns="0" rtlCol="0">
            <a:spAutoFit/>
          </a:bodyPr>
          <a:lstStyle/>
          <a:p>
            <a:pPr marL="299085" indent="-286385">
              <a:buFont typeface="Arial"/>
              <a:buChar char="•"/>
              <a:tabLst>
                <a:tab pos="299085" algn="l"/>
                <a:tab pos="299720" algn="l"/>
              </a:tabLst>
            </a:pPr>
            <a:r>
              <a:rPr spc="-10" dirty="0">
                <a:latin typeface="Segoe UI Light"/>
                <a:cs typeface="Segoe UI Light"/>
              </a:rPr>
              <a:t>MACRA </a:t>
            </a:r>
            <a:r>
              <a:rPr b="1" spc="-5" dirty="0">
                <a:latin typeface="Segoe UI"/>
                <a:cs typeface="Segoe UI"/>
              </a:rPr>
              <a:t>does </a:t>
            </a:r>
            <a:r>
              <a:rPr b="1" dirty="0">
                <a:latin typeface="Segoe UI"/>
                <a:cs typeface="Segoe UI"/>
              </a:rPr>
              <a:t>not </a:t>
            </a:r>
            <a:r>
              <a:rPr b="1" spc="-5" dirty="0">
                <a:latin typeface="Segoe UI"/>
                <a:cs typeface="Segoe UI"/>
              </a:rPr>
              <a:t>change how </a:t>
            </a:r>
            <a:r>
              <a:rPr b="1" dirty="0">
                <a:latin typeface="Segoe UI"/>
                <a:cs typeface="Segoe UI"/>
              </a:rPr>
              <a:t>any particular </a:t>
            </a:r>
            <a:r>
              <a:rPr b="1" spc="-5" dirty="0">
                <a:latin typeface="Segoe UI"/>
                <a:cs typeface="Segoe UI"/>
              </a:rPr>
              <a:t>APM rewards</a:t>
            </a:r>
            <a:r>
              <a:rPr b="1" spc="-45" dirty="0">
                <a:latin typeface="Segoe UI"/>
                <a:cs typeface="Segoe UI"/>
              </a:rPr>
              <a:t> </a:t>
            </a:r>
            <a:r>
              <a:rPr b="1" spc="-10" dirty="0">
                <a:latin typeface="Segoe UI"/>
                <a:cs typeface="Segoe UI"/>
              </a:rPr>
              <a:t>value</a:t>
            </a:r>
            <a:r>
              <a:rPr spc="-10" dirty="0">
                <a:latin typeface="Segoe UI Light"/>
                <a:cs typeface="Segoe UI Light"/>
              </a:rPr>
              <a:t>.</a:t>
            </a:r>
            <a:endParaRPr>
              <a:latin typeface="Segoe UI Light"/>
              <a:cs typeface="Segoe UI Light"/>
            </a:endParaRPr>
          </a:p>
          <a:p>
            <a:pPr marL="299085" marR="5080" indent="-286385">
              <a:buFont typeface="Arial"/>
              <a:buChar char="•"/>
              <a:tabLst>
                <a:tab pos="299085" algn="l"/>
                <a:tab pos="299720" algn="l"/>
              </a:tabLst>
            </a:pPr>
            <a:r>
              <a:rPr spc="-5" dirty="0">
                <a:latin typeface="Segoe UI Light"/>
                <a:cs typeface="Segoe UI Light"/>
              </a:rPr>
              <a:t>APM </a:t>
            </a:r>
            <a:r>
              <a:rPr spc="5" dirty="0">
                <a:latin typeface="Segoe UI Light"/>
                <a:cs typeface="Segoe UI Light"/>
              </a:rPr>
              <a:t>participants </a:t>
            </a:r>
            <a:r>
              <a:rPr dirty="0">
                <a:latin typeface="Segoe UI Light"/>
                <a:cs typeface="Segoe UI Light"/>
              </a:rPr>
              <a:t>who </a:t>
            </a:r>
            <a:r>
              <a:rPr spc="-15" dirty="0">
                <a:latin typeface="Segoe UI Light"/>
                <a:cs typeface="Segoe UI Light"/>
              </a:rPr>
              <a:t>are </a:t>
            </a:r>
            <a:r>
              <a:rPr spc="-5" dirty="0">
                <a:latin typeface="Segoe UI Light"/>
                <a:cs typeface="Segoe UI Light"/>
              </a:rPr>
              <a:t>not “QPs” </a:t>
            </a:r>
            <a:r>
              <a:rPr dirty="0">
                <a:latin typeface="Segoe UI Light"/>
                <a:cs typeface="Segoe UI Light"/>
              </a:rPr>
              <a:t>will </a:t>
            </a:r>
            <a:r>
              <a:rPr spc="-5" dirty="0">
                <a:latin typeface="Segoe UI Light"/>
                <a:cs typeface="Segoe UI Light"/>
              </a:rPr>
              <a:t>receive </a:t>
            </a:r>
            <a:r>
              <a:rPr b="1" spc="-5" dirty="0">
                <a:latin typeface="Segoe UI"/>
                <a:cs typeface="Segoe UI"/>
              </a:rPr>
              <a:t>favorable </a:t>
            </a:r>
            <a:r>
              <a:rPr b="1" dirty="0">
                <a:latin typeface="Segoe UI"/>
                <a:cs typeface="Segoe UI"/>
              </a:rPr>
              <a:t>scoring </a:t>
            </a:r>
            <a:r>
              <a:rPr b="1" spc="-5" dirty="0">
                <a:latin typeface="Segoe UI"/>
                <a:cs typeface="Segoe UI"/>
              </a:rPr>
              <a:t>under  </a:t>
            </a:r>
            <a:r>
              <a:rPr b="1" dirty="0">
                <a:latin typeface="Segoe UI"/>
                <a:cs typeface="Segoe UI"/>
              </a:rPr>
              <a:t>MIPS</a:t>
            </a:r>
            <a:r>
              <a:rPr dirty="0">
                <a:latin typeface="Segoe UI Light"/>
                <a:cs typeface="Segoe UI Light"/>
              </a:rPr>
              <a:t>.</a:t>
            </a:r>
            <a:endParaRPr>
              <a:latin typeface="Segoe UI Light"/>
              <a:cs typeface="Segoe UI Light"/>
            </a:endParaRPr>
          </a:p>
          <a:p>
            <a:pPr marL="299085" indent="-286385">
              <a:buFont typeface="Arial"/>
              <a:buChar char="•"/>
              <a:tabLst>
                <a:tab pos="299085" algn="l"/>
                <a:tab pos="299720" algn="l"/>
              </a:tabLst>
            </a:pPr>
            <a:r>
              <a:rPr spc="-5" dirty="0">
                <a:latin typeface="Segoe UI Light"/>
                <a:cs typeface="Segoe UI Light"/>
              </a:rPr>
              <a:t>Only </a:t>
            </a:r>
            <a:r>
              <a:rPr b="1" spc="-5" dirty="0">
                <a:latin typeface="Segoe UI"/>
                <a:cs typeface="Segoe UI"/>
              </a:rPr>
              <a:t>some </a:t>
            </a:r>
            <a:r>
              <a:rPr spc="-25" dirty="0">
                <a:latin typeface="Segoe UI Light"/>
                <a:cs typeface="Segoe UI Light"/>
              </a:rPr>
              <a:t>of </a:t>
            </a:r>
            <a:r>
              <a:rPr spc="-5" dirty="0">
                <a:latin typeface="Segoe UI Light"/>
                <a:cs typeface="Segoe UI Light"/>
              </a:rPr>
              <a:t>these </a:t>
            </a:r>
            <a:r>
              <a:rPr dirty="0">
                <a:latin typeface="Segoe UI Light"/>
                <a:cs typeface="Segoe UI Light"/>
              </a:rPr>
              <a:t>APMs will </a:t>
            </a:r>
            <a:r>
              <a:rPr spc="-5" dirty="0">
                <a:latin typeface="Segoe UI Light"/>
                <a:cs typeface="Segoe UI Light"/>
              </a:rPr>
              <a:t>be </a:t>
            </a:r>
            <a:r>
              <a:rPr b="1" dirty="0">
                <a:latin typeface="Segoe UI"/>
                <a:cs typeface="Segoe UI"/>
              </a:rPr>
              <a:t>eligible</a:t>
            </a:r>
            <a:r>
              <a:rPr b="1" spc="-25" dirty="0">
                <a:latin typeface="Segoe UI"/>
                <a:cs typeface="Segoe UI"/>
              </a:rPr>
              <a:t> </a:t>
            </a:r>
            <a:r>
              <a:rPr spc="-5" dirty="0">
                <a:latin typeface="Segoe UI Light"/>
                <a:cs typeface="Segoe UI Light"/>
              </a:rPr>
              <a:t>APMs.</a:t>
            </a:r>
            <a:endParaRPr>
              <a:latin typeface="Segoe UI Light"/>
              <a:cs typeface="Segoe UI Light"/>
            </a:endParaRPr>
          </a:p>
        </p:txBody>
      </p:sp>
      <p:sp>
        <p:nvSpPr>
          <p:cNvPr id="10" name="Title 9"/>
          <p:cNvSpPr>
            <a:spLocks noGrp="1"/>
          </p:cNvSpPr>
          <p:nvPr>
            <p:ph type="title"/>
          </p:nvPr>
        </p:nvSpPr>
        <p:spPr>
          <a:xfrm>
            <a:off x="646111" y="295287"/>
            <a:ext cx="9404723" cy="1400530"/>
          </a:xfrm>
        </p:spPr>
        <p:txBody>
          <a:bodyPr/>
          <a:lstStyle/>
          <a:p>
            <a:r>
              <a:rPr lang="en-US" dirty="0"/>
              <a:t>Alternative Payment Models</a:t>
            </a:r>
          </a:p>
        </p:txBody>
      </p:sp>
      <p:sp>
        <p:nvSpPr>
          <p:cNvPr id="9" name="TextBox 6"/>
          <p:cNvSpPr txBox="1"/>
          <p:nvPr/>
        </p:nvSpPr>
        <p:spPr>
          <a:xfrm>
            <a:off x="2133600" y="6414145"/>
            <a:ext cx="60198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w Cen M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w Cen M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w Cen M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lgn="r"/>
            <a:r>
              <a:rPr lang="en-US" sz="1100" dirty="0">
                <a:latin typeface="Calibri" panose="020F0502020204030204" pitchFamily="34" charset="0"/>
              </a:rPr>
              <a:t>Source: </a:t>
            </a:r>
            <a:r>
              <a:rPr lang="en-US" sz="1100" dirty="0">
                <a:solidFill>
                  <a:srgbClr val="007E66"/>
                </a:solidFill>
                <a:latin typeface="Calibri" panose="020F0502020204030204" pitchFamily="34" charset="0"/>
                <a:hlinkClick r:id="rId2"/>
              </a:rPr>
              <a:t>www.lansummit.org/wp-content/uploads/2015/09/4G-00Total.pdf  </a:t>
            </a:r>
            <a:endParaRPr lang="en-US" sz="1100" dirty="0">
              <a:solidFill>
                <a:srgbClr val="007E66"/>
              </a:solidFill>
              <a:latin typeface="Calibri" panose="020F0502020204030204" pitchFamily="34" charset="0"/>
            </a:endParaRPr>
          </a:p>
        </p:txBody>
      </p:sp>
    </p:spTree>
    <p:extLst>
      <p:ext uri="{BB962C8B-B14F-4D97-AF65-F5344CB8AC3E}">
        <p14:creationId xmlns:p14="http://schemas.microsoft.com/office/powerpoint/2010/main" val="2508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79733" y="1559929"/>
            <a:ext cx="4001135" cy="4000500"/>
          </a:xfrm>
          <a:custGeom>
            <a:avLst/>
            <a:gdLst/>
            <a:ahLst/>
            <a:cxnLst/>
            <a:rect l="l" t="t" r="r" b="b"/>
            <a:pathLst>
              <a:path w="4001134" h="4000500">
                <a:moveTo>
                  <a:pt x="2240439" y="3987800"/>
                </a:moveTo>
                <a:lnTo>
                  <a:pt x="1760362" y="3987800"/>
                </a:lnTo>
                <a:lnTo>
                  <a:pt x="1807749" y="4000500"/>
                </a:lnTo>
                <a:lnTo>
                  <a:pt x="2193053" y="4000500"/>
                </a:lnTo>
                <a:lnTo>
                  <a:pt x="2240439" y="3987800"/>
                </a:lnTo>
                <a:close/>
              </a:path>
              <a:path w="4001134" h="4000500">
                <a:moveTo>
                  <a:pt x="2334187" y="3975100"/>
                </a:moveTo>
                <a:lnTo>
                  <a:pt x="1666613" y="3975100"/>
                </a:lnTo>
                <a:lnTo>
                  <a:pt x="1713313" y="3987800"/>
                </a:lnTo>
                <a:lnTo>
                  <a:pt x="2287488" y="3987800"/>
                </a:lnTo>
                <a:lnTo>
                  <a:pt x="2334187" y="3975100"/>
                </a:lnTo>
                <a:close/>
              </a:path>
              <a:path w="4001134" h="4000500">
                <a:moveTo>
                  <a:pt x="2380523" y="38100"/>
                </a:moveTo>
                <a:lnTo>
                  <a:pt x="1620277" y="38100"/>
                </a:lnTo>
                <a:lnTo>
                  <a:pt x="1574317" y="50800"/>
                </a:lnTo>
                <a:lnTo>
                  <a:pt x="1264231" y="139700"/>
                </a:lnTo>
                <a:lnTo>
                  <a:pt x="1221752" y="165100"/>
                </a:lnTo>
                <a:lnTo>
                  <a:pt x="1179768" y="177800"/>
                </a:lnTo>
                <a:lnTo>
                  <a:pt x="1138290" y="203200"/>
                </a:lnTo>
                <a:lnTo>
                  <a:pt x="1097333" y="215900"/>
                </a:lnTo>
                <a:lnTo>
                  <a:pt x="1056909" y="241300"/>
                </a:lnTo>
                <a:lnTo>
                  <a:pt x="977715" y="292100"/>
                </a:lnTo>
                <a:lnTo>
                  <a:pt x="938970" y="304800"/>
                </a:lnTo>
                <a:lnTo>
                  <a:pt x="900811" y="330200"/>
                </a:lnTo>
                <a:lnTo>
                  <a:pt x="863251" y="355600"/>
                </a:lnTo>
                <a:lnTo>
                  <a:pt x="826302" y="381000"/>
                </a:lnTo>
                <a:lnTo>
                  <a:pt x="789979" y="419100"/>
                </a:lnTo>
                <a:lnTo>
                  <a:pt x="754294" y="444500"/>
                </a:lnTo>
                <a:lnTo>
                  <a:pt x="719261" y="469900"/>
                </a:lnTo>
                <a:lnTo>
                  <a:pt x="684892" y="495300"/>
                </a:lnTo>
                <a:lnTo>
                  <a:pt x="651200" y="533400"/>
                </a:lnTo>
                <a:lnTo>
                  <a:pt x="618199" y="558800"/>
                </a:lnTo>
                <a:lnTo>
                  <a:pt x="585901" y="596900"/>
                </a:lnTo>
                <a:lnTo>
                  <a:pt x="554321" y="622300"/>
                </a:lnTo>
                <a:lnTo>
                  <a:pt x="523470" y="660400"/>
                </a:lnTo>
                <a:lnTo>
                  <a:pt x="493362" y="685800"/>
                </a:lnTo>
                <a:lnTo>
                  <a:pt x="464010" y="723900"/>
                </a:lnTo>
                <a:lnTo>
                  <a:pt x="435428" y="762000"/>
                </a:lnTo>
                <a:lnTo>
                  <a:pt x="407627" y="800100"/>
                </a:lnTo>
                <a:lnTo>
                  <a:pt x="380622" y="838200"/>
                </a:lnTo>
                <a:lnTo>
                  <a:pt x="354426" y="863600"/>
                </a:lnTo>
                <a:lnTo>
                  <a:pt x="329051" y="901700"/>
                </a:lnTo>
                <a:lnTo>
                  <a:pt x="304511" y="939800"/>
                </a:lnTo>
                <a:lnTo>
                  <a:pt x="280818" y="977900"/>
                </a:lnTo>
                <a:lnTo>
                  <a:pt x="257987" y="1028700"/>
                </a:lnTo>
                <a:lnTo>
                  <a:pt x="236029" y="1066800"/>
                </a:lnTo>
                <a:lnTo>
                  <a:pt x="214959" y="1104900"/>
                </a:lnTo>
                <a:lnTo>
                  <a:pt x="194788" y="1143000"/>
                </a:lnTo>
                <a:lnTo>
                  <a:pt x="175531" y="1181100"/>
                </a:lnTo>
                <a:lnTo>
                  <a:pt x="157200" y="1231900"/>
                </a:lnTo>
                <a:lnTo>
                  <a:pt x="139809" y="1270000"/>
                </a:lnTo>
                <a:lnTo>
                  <a:pt x="123370" y="1308100"/>
                </a:lnTo>
                <a:lnTo>
                  <a:pt x="107897" y="1358900"/>
                </a:lnTo>
                <a:lnTo>
                  <a:pt x="93402" y="1397000"/>
                </a:lnTo>
                <a:lnTo>
                  <a:pt x="79900" y="1447800"/>
                </a:lnTo>
                <a:lnTo>
                  <a:pt x="67402" y="1485900"/>
                </a:lnTo>
                <a:lnTo>
                  <a:pt x="55922" y="1536700"/>
                </a:lnTo>
                <a:lnTo>
                  <a:pt x="45474" y="1574800"/>
                </a:lnTo>
                <a:lnTo>
                  <a:pt x="36070" y="1625600"/>
                </a:lnTo>
                <a:lnTo>
                  <a:pt x="27723" y="1676400"/>
                </a:lnTo>
                <a:lnTo>
                  <a:pt x="20446" y="1714500"/>
                </a:lnTo>
                <a:lnTo>
                  <a:pt x="14253" y="1765300"/>
                </a:lnTo>
                <a:lnTo>
                  <a:pt x="9157" y="1816100"/>
                </a:lnTo>
                <a:lnTo>
                  <a:pt x="5170" y="1866900"/>
                </a:lnTo>
                <a:lnTo>
                  <a:pt x="2306" y="1905000"/>
                </a:lnTo>
                <a:lnTo>
                  <a:pt x="578" y="1955800"/>
                </a:lnTo>
                <a:lnTo>
                  <a:pt x="0" y="2006600"/>
                </a:lnTo>
                <a:lnTo>
                  <a:pt x="578" y="2057400"/>
                </a:lnTo>
                <a:lnTo>
                  <a:pt x="2306" y="2108200"/>
                </a:lnTo>
                <a:lnTo>
                  <a:pt x="5170" y="2146300"/>
                </a:lnTo>
                <a:lnTo>
                  <a:pt x="9157" y="2197100"/>
                </a:lnTo>
                <a:lnTo>
                  <a:pt x="14253" y="2247900"/>
                </a:lnTo>
                <a:lnTo>
                  <a:pt x="20446" y="2298700"/>
                </a:lnTo>
                <a:lnTo>
                  <a:pt x="27723" y="2336800"/>
                </a:lnTo>
                <a:lnTo>
                  <a:pt x="36070" y="2387600"/>
                </a:lnTo>
                <a:lnTo>
                  <a:pt x="45474" y="2438400"/>
                </a:lnTo>
                <a:lnTo>
                  <a:pt x="55922" y="2476500"/>
                </a:lnTo>
                <a:lnTo>
                  <a:pt x="67402" y="2527300"/>
                </a:lnTo>
                <a:lnTo>
                  <a:pt x="79900" y="2565400"/>
                </a:lnTo>
                <a:lnTo>
                  <a:pt x="93402" y="2616200"/>
                </a:lnTo>
                <a:lnTo>
                  <a:pt x="107897" y="2654300"/>
                </a:lnTo>
                <a:lnTo>
                  <a:pt x="123370" y="2705100"/>
                </a:lnTo>
                <a:lnTo>
                  <a:pt x="139809" y="2743200"/>
                </a:lnTo>
                <a:lnTo>
                  <a:pt x="157200" y="2781300"/>
                </a:lnTo>
                <a:lnTo>
                  <a:pt x="175531" y="2832100"/>
                </a:lnTo>
                <a:lnTo>
                  <a:pt x="194788" y="2870200"/>
                </a:lnTo>
                <a:lnTo>
                  <a:pt x="214959" y="2908300"/>
                </a:lnTo>
                <a:lnTo>
                  <a:pt x="236029" y="2946400"/>
                </a:lnTo>
                <a:lnTo>
                  <a:pt x="257987" y="2984500"/>
                </a:lnTo>
                <a:lnTo>
                  <a:pt x="280818" y="3035300"/>
                </a:lnTo>
                <a:lnTo>
                  <a:pt x="304511" y="3073400"/>
                </a:lnTo>
                <a:lnTo>
                  <a:pt x="329051" y="3111500"/>
                </a:lnTo>
                <a:lnTo>
                  <a:pt x="354426" y="3149600"/>
                </a:lnTo>
                <a:lnTo>
                  <a:pt x="380622" y="3175000"/>
                </a:lnTo>
                <a:lnTo>
                  <a:pt x="407627" y="3213100"/>
                </a:lnTo>
                <a:lnTo>
                  <a:pt x="435428" y="3251200"/>
                </a:lnTo>
                <a:lnTo>
                  <a:pt x="464010" y="3289300"/>
                </a:lnTo>
                <a:lnTo>
                  <a:pt x="493362" y="3327400"/>
                </a:lnTo>
                <a:lnTo>
                  <a:pt x="523470" y="3352800"/>
                </a:lnTo>
                <a:lnTo>
                  <a:pt x="554321" y="3390900"/>
                </a:lnTo>
                <a:lnTo>
                  <a:pt x="585901" y="3416300"/>
                </a:lnTo>
                <a:lnTo>
                  <a:pt x="618199" y="3454400"/>
                </a:lnTo>
                <a:lnTo>
                  <a:pt x="651200" y="3479800"/>
                </a:lnTo>
                <a:lnTo>
                  <a:pt x="684892" y="3517900"/>
                </a:lnTo>
                <a:lnTo>
                  <a:pt x="719261" y="3543300"/>
                </a:lnTo>
                <a:lnTo>
                  <a:pt x="754294" y="3568700"/>
                </a:lnTo>
                <a:lnTo>
                  <a:pt x="789979" y="3594100"/>
                </a:lnTo>
                <a:lnTo>
                  <a:pt x="826302" y="3632200"/>
                </a:lnTo>
                <a:lnTo>
                  <a:pt x="863251" y="3657600"/>
                </a:lnTo>
                <a:lnTo>
                  <a:pt x="900811" y="3683000"/>
                </a:lnTo>
                <a:lnTo>
                  <a:pt x="938970" y="3708400"/>
                </a:lnTo>
                <a:lnTo>
                  <a:pt x="977715" y="3721100"/>
                </a:lnTo>
                <a:lnTo>
                  <a:pt x="1017032" y="3746500"/>
                </a:lnTo>
                <a:lnTo>
                  <a:pt x="1097333" y="3797300"/>
                </a:lnTo>
                <a:lnTo>
                  <a:pt x="1138290" y="3810000"/>
                </a:lnTo>
                <a:lnTo>
                  <a:pt x="1179768" y="3835400"/>
                </a:lnTo>
                <a:lnTo>
                  <a:pt x="1264231" y="3860800"/>
                </a:lnTo>
                <a:lnTo>
                  <a:pt x="1307191" y="3886200"/>
                </a:lnTo>
                <a:lnTo>
                  <a:pt x="1620277" y="3975100"/>
                </a:lnTo>
                <a:lnTo>
                  <a:pt x="2380523" y="3975100"/>
                </a:lnTo>
                <a:lnTo>
                  <a:pt x="2693606" y="3886200"/>
                </a:lnTo>
                <a:lnTo>
                  <a:pt x="2736566" y="3860800"/>
                </a:lnTo>
                <a:lnTo>
                  <a:pt x="2821029" y="3835400"/>
                </a:lnTo>
                <a:lnTo>
                  <a:pt x="2862506" y="3810000"/>
                </a:lnTo>
                <a:lnTo>
                  <a:pt x="2903462" y="3797300"/>
                </a:lnTo>
                <a:lnTo>
                  <a:pt x="2983763" y="3746500"/>
                </a:lnTo>
                <a:lnTo>
                  <a:pt x="3023080" y="3721100"/>
                </a:lnTo>
                <a:lnTo>
                  <a:pt x="3061825" y="3708400"/>
                </a:lnTo>
                <a:lnTo>
                  <a:pt x="3099984" y="3683000"/>
                </a:lnTo>
                <a:lnTo>
                  <a:pt x="3137544" y="3657600"/>
                </a:lnTo>
                <a:lnTo>
                  <a:pt x="3174491" y="3632200"/>
                </a:lnTo>
                <a:lnTo>
                  <a:pt x="3210814" y="3594100"/>
                </a:lnTo>
                <a:lnTo>
                  <a:pt x="3246499" y="3568700"/>
                </a:lnTo>
                <a:lnTo>
                  <a:pt x="3281532" y="3543300"/>
                </a:lnTo>
                <a:lnTo>
                  <a:pt x="3315902" y="3517900"/>
                </a:lnTo>
                <a:lnTo>
                  <a:pt x="3349593" y="3479800"/>
                </a:lnTo>
                <a:lnTo>
                  <a:pt x="3382594" y="3454400"/>
                </a:lnTo>
                <a:lnTo>
                  <a:pt x="3414891" y="3416300"/>
                </a:lnTo>
                <a:lnTo>
                  <a:pt x="3446472" y="3390900"/>
                </a:lnTo>
                <a:lnTo>
                  <a:pt x="3477323" y="3352800"/>
                </a:lnTo>
                <a:lnTo>
                  <a:pt x="3507430" y="3327400"/>
                </a:lnTo>
                <a:lnTo>
                  <a:pt x="3536782" y="3289300"/>
                </a:lnTo>
                <a:lnTo>
                  <a:pt x="3565364" y="3251200"/>
                </a:lnTo>
                <a:lnTo>
                  <a:pt x="3593165" y="3213100"/>
                </a:lnTo>
                <a:lnTo>
                  <a:pt x="3620169" y="3175000"/>
                </a:lnTo>
                <a:lnTo>
                  <a:pt x="3646366" y="3149600"/>
                </a:lnTo>
                <a:lnTo>
                  <a:pt x="3671741" y="3111500"/>
                </a:lnTo>
                <a:lnTo>
                  <a:pt x="3696281" y="3073400"/>
                </a:lnTo>
                <a:lnTo>
                  <a:pt x="3719973" y="3035300"/>
                </a:lnTo>
                <a:lnTo>
                  <a:pt x="3742805" y="2984500"/>
                </a:lnTo>
                <a:lnTo>
                  <a:pt x="3764762" y="2946400"/>
                </a:lnTo>
                <a:lnTo>
                  <a:pt x="3785833" y="2908300"/>
                </a:lnTo>
                <a:lnTo>
                  <a:pt x="3806003" y="2870200"/>
                </a:lnTo>
                <a:lnTo>
                  <a:pt x="3825260" y="2832100"/>
                </a:lnTo>
                <a:lnTo>
                  <a:pt x="3843591" y="2781300"/>
                </a:lnTo>
                <a:lnTo>
                  <a:pt x="3860983" y="2743200"/>
                </a:lnTo>
                <a:lnTo>
                  <a:pt x="3877421" y="2705100"/>
                </a:lnTo>
                <a:lnTo>
                  <a:pt x="3892895" y="2654300"/>
                </a:lnTo>
                <a:lnTo>
                  <a:pt x="3907389" y="2616200"/>
                </a:lnTo>
                <a:lnTo>
                  <a:pt x="3920892" y="2565400"/>
                </a:lnTo>
                <a:lnTo>
                  <a:pt x="3933389" y="2527300"/>
                </a:lnTo>
                <a:lnTo>
                  <a:pt x="3944869" y="2476500"/>
                </a:lnTo>
                <a:lnTo>
                  <a:pt x="3955317" y="2438400"/>
                </a:lnTo>
                <a:lnTo>
                  <a:pt x="3964722" y="2387600"/>
                </a:lnTo>
                <a:lnTo>
                  <a:pt x="3973069" y="2336800"/>
                </a:lnTo>
                <a:lnTo>
                  <a:pt x="3980345" y="2298700"/>
                </a:lnTo>
                <a:lnTo>
                  <a:pt x="3986538" y="2247900"/>
                </a:lnTo>
                <a:lnTo>
                  <a:pt x="3991634" y="2197100"/>
                </a:lnTo>
                <a:lnTo>
                  <a:pt x="3995621" y="2146300"/>
                </a:lnTo>
                <a:lnTo>
                  <a:pt x="3998485" y="2108200"/>
                </a:lnTo>
                <a:lnTo>
                  <a:pt x="4000213" y="2057400"/>
                </a:lnTo>
                <a:lnTo>
                  <a:pt x="4000792" y="2006600"/>
                </a:lnTo>
                <a:lnTo>
                  <a:pt x="4000213" y="1955800"/>
                </a:lnTo>
                <a:lnTo>
                  <a:pt x="3998485" y="1905000"/>
                </a:lnTo>
                <a:lnTo>
                  <a:pt x="3995621" y="1866900"/>
                </a:lnTo>
                <a:lnTo>
                  <a:pt x="3991634" y="1816100"/>
                </a:lnTo>
                <a:lnTo>
                  <a:pt x="3986538" y="1765300"/>
                </a:lnTo>
                <a:lnTo>
                  <a:pt x="3980345" y="1714500"/>
                </a:lnTo>
                <a:lnTo>
                  <a:pt x="3973069" y="1676400"/>
                </a:lnTo>
                <a:lnTo>
                  <a:pt x="3964722" y="1625600"/>
                </a:lnTo>
                <a:lnTo>
                  <a:pt x="3955317" y="1574800"/>
                </a:lnTo>
                <a:lnTo>
                  <a:pt x="3944869" y="1536700"/>
                </a:lnTo>
                <a:lnTo>
                  <a:pt x="3933389" y="1485900"/>
                </a:lnTo>
                <a:lnTo>
                  <a:pt x="3920892" y="1447800"/>
                </a:lnTo>
                <a:lnTo>
                  <a:pt x="3907389" y="1397000"/>
                </a:lnTo>
                <a:lnTo>
                  <a:pt x="3892895" y="1358900"/>
                </a:lnTo>
                <a:lnTo>
                  <a:pt x="3877421" y="1308100"/>
                </a:lnTo>
                <a:lnTo>
                  <a:pt x="3860983" y="1270000"/>
                </a:lnTo>
                <a:lnTo>
                  <a:pt x="3843591" y="1231900"/>
                </a:lnTo>
                <a:lnTo>
                  <a:pt x="3825260" y="1181100"/>
                </a:lnTo>
                <a:lnTo>
                  <a:pt x="3806003" y="1143000"/>
                </a:lnTo>
                <a:lnTo>
                  <a:pt x="3785833" y="1104900"/>
                </a:lnTo>
                <a:lnTo>
                  <a:pt x="3764762" y="1066800"/>
                </a:lnTo>
                <a:lnTo>
                  <a:pt x="3742805" y="1028700"/>
                </a:lnTo>
                <a:lnTo>
                  <a:pt x="3719973" y="977900"/>
                </a:lnTo>
                <a:lnTo>
                  <a:pt x="3696281" y="939800"/>
                </a:lnTo>
                <a:lnTo>
                  <a:pt x="3671741" y="901700"/>
                </a:lnTo>
                <a:lnTo>
                  <a:pt x="3646366" y="863600"/>
                </a:lnTo>
                <a:lnTo>
                  <a:pt x="3620169" y="838200"/>
                </a:lnTo>
                <a:lnTo>
                  <a:pt x="3593165" y="800100"/>
                </a:lnTo>
                <a:lnTo>
                  <a:pt x="3565364" y="762000"/>
                </a:lnTo>
                <a:lnTo>
                  <a:pt x="3536782" y="723900"/>
                </a:lnTo>
                <a:lnTo>
                  <a:pt x="3507430" y="685800"/>
                </a:lnTo>
                <a:lnTo>
                  <a:pt x="3477323" y="660400"/>
                </a:lnTo>
                <a:lnTo>
                  <a:pt x="3446472" y="622300"/>
                </a:lnTo>
                <a:lnTo>
                  <a:pt x="3414891" y="596900"/>
                </a:lnTo>
                <a:lnTo>
                  <a:pt x="3382594" y="558800"/>
                </a:lnTo>
                <a:lnTo>
                  <a:pt x="3349593" y="533400"/>
                </a:lnTo>
                <a:lnTo>
                  <a:pt x="3315902" y="495300"/>
                </a:lnTo>
                <a:lnTo>
                  <a:pt x="3281532" y="469900"/>
                </a:lnTo>
                <a:lnTo>
                  <a:pt x="3246499" y="444500"/>
                </a:lnTo>
                <a:lnTo>
                  <a:pt x="3210814" y="419100"/>
                </a:lnTo>
                <a:lnTo>
                  <a:pt x="3174491" y="381000"/>
                </a:lnTo>
                <a:lnTo>
                  <a:pt x="3137544" y="355600"/>
                </a:lnTo>
                <a:lnTo>
                  <a:pt x="3099984" y="330200"/>
                </a:lnTo>
                <a:lnTo>
                  <a:pt x="3061825" y="304800"/>
                </a:lnTo>
                <a:lnTo>
                  <a:pt x="3023080" y="292100"/>
                </a:lnTo>
                <a:lnTo>
                  <a:pt x="2943886" y="241300"/>
                </a:lnTo>
                <a:lnTo>
                  <a:pt x="2903462" y="215900"/>
                </a:lnTo>
                <a:lnTo>
                  <a:pt x="2862506" y="203200"/>
                </a:lnTo>
                <a:lnTo>
                  <a:pt x="2821029" y="177800"/>
                </a:lnTo>
                <a:lnTo>
                  <a:pt x="2779044" y="165100"/>
                </a:lnTo>
                <a:lnTo>
                  <a:pt x="2736566" y="139700"/>
                </a:lnTo>
                <a:lnTo>
                  <a:pt x="2426482" y="50800"/>
                </a:lnTo>
                <a:lnTo>
                  <a:pt x="2380523" y="38100"/>
                </a:lnTo>
                <a:close/>
              </a:path>
              <a:path w="4001134" h="4000500">
                <a:moveTo>
                  <a:pt x="2287488" y="25400"/>
                </a:moveTo>
                <a:lnTo>
                  <a:pt x="1713313" y="25400"/>
                </a:lnTo>
                <a:lnTo>
                  <a:pt x="1666613" y="38100"/>
                </a:lnTo>
                <a:lnTo>
                  <a:pt x="2334187" y="38100"/>
                </a:lnTo>
                <a:lnTo>
                  <a:pt x="2287488" y="25400"/>
                </a:lnTo>
                <a:close/>
              </a:path>
              <a:path w="4001134" h="4000500">
                <a:moveTo>
                  <a:pt x="2193053" y="12700"/>
                </a:moveTo>
                <a:lnTo>
                  <a:pt x="1807749" y="12700"/>
                </a:lnTo>
                <a:lnTo>
                  <a:pt x="1760362" y="25400"/>
                </a:lnTo>
                <a:lnTo>
                  <a:pt x="2240439" y="25400"/>
                </a:lnTo>
                <a:lnTo>
                  <a:pt x="2193053" y="12700"/>
                </a:lnTo>
                <a:close/>
              </a:path>
              <a:path w="4001134" h="4000500">
                <a:moveTo>
                  <a:pt x="2000402" y="0"/>
                </a:moveTo>
                <a:lnTo>
                  <a:pt x="1951799" y="12700"/>
                </a:lnTo>
                <a:lnTo>
                  <a:pt x="2049005" y="12700"/>
                </a:lnTo>
                <a:lnTo>
                  <a:pt x="2000402" y="0"/>
                </a:lnTo>
                <a:close/>
              </a:path>
            </a:pathLst>
          </a:custGeom>
          <a:solidFill>
            <a:srgbClr val="4F81BD"/>
          </a:solidFill>
        </p:spPr>
        <p:txBody>
          <a:bodyPr wrap="square" lIns="0" tIns="0" rIns="0" bIns="0" rtlCol="0"/>
          <a:lstStyle/>
          <a:p>
            <a:endParaRPr/>
          </a:p>
        </p:txBody>
      </p:sp>
      <p:sp>
        <p:nvSpPr>
          <p:cNvPr id="4" name="object 4"/>
          <p:cNvSpPr txBox="1"/>
          <p:nvPr/>
        </p:nvSpPr>
        <p:spPr>
          <a:xfrm>
            <a:off x="8810561" y="2040255"/>
            <a:ext cx="1734185" cy="741045"/>
          </a:xfrm>
          <a:prstGeom prst="rect">
            <a:avLst/>
          </a:prstGeom>
        </p:spPr>
        <p:txBody>
          <a:bodyPr vert="horz" wrap="square" lIns="0" tIns="0" rIns="0" bIns="0" rtlCol="0">
            <a:spAutoFit/>
          </a:bodyPr>
          <a:lstStyle/>
          <a:p>
            <a:pPr algn="ctr">
              <a:lnSpc>
                <a:spcPct val="100000"/>
              </a:lnSpc>
            </a:pPr>
            <a:r>
              <a:rPr sz="2400" b="1" dirty="0">
                <a:solidFill>
                  <a:srgbClr val="FFFFFF"/>
                </a:solidFill>
                <a:latin typeface="Segoe UI"/>
                <a:cs typeface="Segoe UI"/>
              </a:rPr>
              <a:t>APM</a:t>
            </a:r>
            <a:endParaRPr sz="2400" dirty="0">
              <a:latin typeface="Segoe UI"/>
              <a:cs typeface="Segoe UI"/>
            </a:endParaRPr>
          </a:p>
          <a:p>
            <a:pPr algn="ctr">
              <a:lnSpc>
                <a:spcPct val="100000"/>
              </a:lnSpc>
            </a:pPr>
            <a:r>
              <a:rPr sz="2400" b="1" spc="-25" dirty="0">
                <a:solidFill>
                  <a:srgbClr val="FFFFFF"/>
                </a:solidFill>
                <a:latin typeface="Segoe UI"/>
                <a:cs typeface="Segoe UI"/>
              </a:rPr>
              <a:t>p</a:t>
            </a:r>
            <a:r>
              <a:rPr sz="2400" b="1" dirty="0">
                <a:solidFill>
                  <a:srgbClr val="FFFFFF"/>
                </a:solidFill>
                <a:latin typeface="Segoe UI"/>
                <a:cs typeface="Segoe UI"/>
              </a:rPr>
              <a:t>a</a:t>
            </a:r>
            <a:r>
              <a:rPr sz="2400" b="1" spc="75" dirty="0">
                <a:solidFill>
                  <a:srgbClr val="FFFFFF"/>
                </a:solidFill>
                <a:latin typeface="Segoe UI"/>
                <a:cs typeface="Segoe UI"/>
              </a:rPr>
              <a:t>r</a:t>
            </a:r>
            <a:r>
              <a:rPr sz="2400" b="1" dirty="0">
                <a:solidFill>
                  <a:srgbClr val="FFFFFF"/>
                </a:solidFill>
                <a:latin typeface="Segoe UI"/>
                <a:cs typeface="Segoe UI"/>
              </a:rPr>
              <a:t>tici</a:t>
            </a:r>
            <a:r>
              <a:rPr sz="2400" b="1" spc="-25" dirty="0">
                <a:solidFill>
                  <a:srgbClr val="FFFFFF"/>
                </a:solidFill>
                <a:latin typeface="Segoe UI"/>
                <a:cs typeface="Segoe UI"/>
              </a:rPr>
              <a:t>p</a:t>
            </a:r>
            <a:r>
              <a:rPr sz="2400" b="1" dirty="0">
                <a:solidFill>
                  <a:srgbClr val="FFFFFF"/>
                </a:solidFill>
                <a:latin typeface="Segoe UI"/>
                <a:cs typeface="Segoe UI"/>
              </a:rPr>
              <a:t>ants</a:t>
            </a:r>
            <a:endParaRPr sz="2400" dirty="0">
              <a:latin typeface="Segoe UI"/>
              <a:cs typeface="Segoe UI"/>
            </a:endParaRPr>
          </a:p>
        </p:txBody>
      </p:sp>
      <p:sp>
        <p:nvSpPr>
          <p:cNvPr id="5" name="object 5"/>
          <p:cNvSpPr/>
          <p:nvPr/>
        </p:nvSpPr>
        <p:spPr>
          <a:xfrm>
            <a:off x="8810561" y="3553829"/>
            <a:ext cx="2052320" cy="2006600"/>
          </a:xfrm>
          <a:custGeom>
            <a:avLst/>
            <a:gdLst/>
            <a:ahLst/>
            <a:cxnLst/>
            <a:rect l="l" t="t" r="r" b="b"/>
            <a:pathLst>
              <a:path w="2052320" h="2006600">
                <a:moveTo>
                  <a:pt x="1026083" y="0"/>
                </a:moveTo>
                <a:lnTo>
                  <a:pt x="977781" y="1091"/>
                </a:lnTo>
                <a:lnTo>
                  <a:pt x="930054" y="4335"/>
                </a:lnTo>
                <a:lnTo>
                  <a:pt x="882950" y="9682"/>
                </a:lnTo>
                <a:lnTo>
                  <a:pt x="836520" y="17084"/>
                </a:lnTo>
                <a:lnTo>
                  <a:pt x="790813" y="26494"/>
                </a:lnTo>
                <a:lnTo>
                  <a:pt x="745877" y="37863"/>
                </a:lnTo>
                <a:lnTo>
                  <a:pt x="701763" y="51142"/>
                </a:lnTo>
                <a:lnTo>
                  <a:pt x="658519" y="66284"/>
                </a:lnTo>
                <a:lnTo>
                  <a:pt x="616195" y="83241"/>
                </a:lnTo>
                <a:lnTo>
                  <a:pt x="574839" y="101963"/>
                </a:lnTo>
                <a:lnTo>
                  <a:pt x="534502" y="122404"/>
                </a:lnTo>
                <a:lnTo>
                  <a:pt x="495233" y="144515"/>
                </a:lnTo>
                <a:lnTo>
                  <a:pt x="457080" y="168248"/>
                </a:lnTo>
                <a:lnTo>
                  <a:pt x="420093" y="193554"/>
                </a:lnTo>
                <a:lnTo>
                  <a:pt x="384322" y="220386"/>
                </a:lnTo>
                <a:lnTo>
                  <a:pt x="349815" y="248695"/>
                </a:lnTo>
                <a:lnTo>
                  <a:pt x="316622" y="278434"/>
                </a:lnTo>
                <a:lnTo>
                  <a:pt x="284793" y="309553"/>
                </a:lnTo>
                <a:lnTo>
                  <a:pt x="254375" y="342005"/>
                </a:lnTo>
                <a:lnTo>
                  <a:pt x="225420" y="375741"/>
                </a:lnTo>
                <a:lnTo>
                  <a:pt x="197975" y="410714"/>
                </a:lnTo>
                <a:lnTo>
                  <a:pt x="172091" y="446875"/>
                </a:lnTo>
                <a:lnTo>
                  <a:pt x="147816" y="484177"/>
                </a:lnTo>
                <a:lnTo>
                  <a:pt x="125200" y="522570"/>
                </a:lnTo>
                <a:lnTo>
                  <a:pt x="104292" y="562007"/>
                </a:lnTo>
                <a:lnTo>
                  <a:pt x="85142" y="602439"/>
                </a:lnTo>
                <a:lnTo>
                  <a:pt x="67798" y="643819"/>
                </a:lnTo>
                <a:lnTo>
                  <a:pt x="52310" y="686099"/>
                </a:lnTo>
                <a:lnTo>
                  <a:pt x="38728" y="729229"/>
                </a:lnTo>
                <a:lnTo>
                  <a:pt x="27099" y="773162"/>
                </a:lnTo>
                <a:lnTo>
                  <a:pt x="17475" y="817850"/>
                </a:lnTo>
                <a:lnTo>
                  <a:pt x="9903" y="863244"/>
                </a:lnTo>
                <a:lnTo>
                  <a:pt x="4434" y="909297"/>
                </a:lnTo>
                <a:lnTo>
                  <a:pt x="1116" y="955960"/>
                </a:lnTo>
                <a:lnTo>
                  <a:pt x="0" y="1003185"/>
                </a:lnTo>
                <a:lnTo>
                  <a:pt x="1116" y="1050410"/>
                </a:lnTo>
                <a:lnTo>
                  <a:pt x="4434" y="1097073"/>
                </a:lnTo>
                <a:lnTo>
                  <a:pt x="9903" y="1143126"/>
                </a:lnTo>
                <a:lnTo>
                  <a:pt x="17475" y="1188521"/>
                </a:lnTo>
                <a:lnTo>
                  <a:pt x="27099" y="1233208"/>
                </a:lnTo>
                <a:lnTo>
                  <a:pt x="38728" y="1277142"/>
                </a:lnTo>
                <a:lnTo>
                  <a:pt x="52310" y="1320272"/>
                </a:lnTo>
                <a:lnTo>
                  <a:pt x="67798" y="1362551"/>
                </a:lnTo>
                <a:lnTo>
                  <a:pt x="85142" y="1403931"/>
                </a:lnTo>
                <a:lnTo>
                  <a:pt x="104292" y="1444364"/>
                </a:lnTo>
                <a:lnTo>
                  <a:pt x="125200" y="1483800"/>
                </a:lnTo>
                <a:lnTo>
                  <a:pt x="147816" y="1522194"/>
                </a:lnTo>
                <a:lnTo>
                  <a:pt x="172091" y="1559495"/>
                </a:lnTo>
                <a:lnTo>
                  <a:pt x="197975" y="1595656"/>
                </a:lnTo>
                <a:lnTo>
                  <a:pt x="225420" y="1630629"/>
                </a:lnTo>
                <a:lnTo>
                  <a:pt x="254375" y="1664366"/>
                </a:lnTo>
                <a:lnTo>
                  <a:pt x="284793" y="1696818"/>
                </a:lnTo>
                <a:lnTo>
                  <a:pt x="316622" y="1727937"/>
                </a:lnTo>
                <a:lnTo>
                  <a:pt x="349815" y="1757675"/>
                </a:lnTo>
                <a:lnTo>
                  <a:pt x="384322" y="1785984"/>
                </a:lnTo>
                <a:lnTo>
                  <a:pt x="420093" y="1812816"/>
                </a:lnTo>
                <a:lnTo>
                  <a:pt x="457080" y="1838122"/>
                </a:lnTo>
                <a:lnTo>
                  <a:pt x="495233" y="1861855"/>
                </a:lnTo>
                <a:lnTo>
                  <a:pt x="534502" y="1883966"/>
                </a:lnTo>
                <a:lnTo>
                  <a:pt x="574839" y="1904407"/>
                </a:lnTo>
                <a:lnTo>
                  <a:pt x="616195" y="1923130"/>
                </a:lnTo>
                <a:lnTo>
                  <a:pt x="658519" y="1940086"/>
                </a:lnTo>
                <a:lnTo>
                  <a:pt x="701763" y="1955228"/>
                </a:lnTo>
                <a:lnTo>
                  <a:pt x="745877" y="1968508"/>
                </a:lnTo>
                <a:lnTo>
                  <a:pt x="790813" y="1979876"/>
                </a:lnTo>
                <a:lnTo>
                  <a:pt x="836520" y="1989286"/>
                </a:lnTo>
                <a:lnTo>
                  <a:pt x="882950" y="1996688"/>
                </a:lnTo>
                <a:lnTo>
                  <a:pt x="930054" y="2002035"/>
                </a:lnTo>
                <a:lnTo>
                  <a:pt x="977781" y="2005279"/>
                </a:lnTo>
                <a:lnTo>
                  <a:pt x="1026083" y="2006371"/>
                </a:lnTo>
                <a:lnTo>
                  <a:pt x="1074385" y="2005279"/>
                </a:lnTo>
                <a:lnTo>
                  <a:pt x="1122113" y="2002035"/>
                </a:lnTo>
                <a:lnTo>
                  <a:pt x="1169216" y="1996688"/>
                </a:lnTo>
                <a:lnTo>
                  <a:pt x="1215646" y="1989286"/>
                </a:lnTo>
                <a:lnTo>
                  <a:pt x="1261354" y="1979876"/>
                </a:lnTo>
                <a:lnTo>
                  <a:pt x="1306289" y="1968508"/>
                </a:lnTo>
                <a:lnTo>
                  <a:pt x="1350404" y="1955228"/>
                </a:lnTo>
                <a:lnTo>
                  <a:pt x="1393648" y="1940086"/>
                </a:lnTo>
                <a:lnTo>
                  <a:pt x="1435972" y="1923130"/>
                </a:lnTo>
                <a:lnTo>
                  <a:pt x="1477327" y="1904407"/>
                </a:lnTo>
                <a:lnTo>
                  <a:pt x="1517664" y="1883966"/>
                </a:lnTo>
                <a:lnTo>
                  <a:pt x="1556934" y="1861855"/>
                </a:lnTo>
                <a:lnTo>
                  <a:pt x="1595087" y="1838122"/>
                </a:lnTo>
                <a:lnTo>
                  <a:pt x="1632073" y="1812816"/>
                </a:lnTo>
                <a:lnTo>
                  <a:pt x="1667845" y="1785984"/>
                </a:lnTo>
                <a:lnTo>
                  <a:pt x="1702352" y="1757675"/>
                </a:lnTo>
                <a:lnTo>
                  <a:pt x="1735544" y="1727937"/>
                </a:lnTo>
                <a:lnTo>
                  <a:pt x="1767374" y="1696818"/>
                </a:lnTo>
                <a:lnTo>
                  <a:pt x="1797791" y="1664366"/>
                </a:lnTo>
                <a:lnTo>
                  <a:pt x="1826747" y="1630629"/>
                </a:lnTo>
                <a:lnTo>
                  <a:pt x="1854191" y="1595656"/>
                </a:lnTo>
                <a:lnTo>
                  <a:pt x="1880076" y="1559495"/>
                </a:lnTo>
                <a:lnTo>
                  <a:pt x="1904350" y="1522194"/>
                </a:lnTo>
                <a:lnTo>
                  <a:pt x="1926966" y="1483800"/>
                </a:lnTo>
                <a:lnTo>
                  <a:pt x="1947874" y="1444364"/>
                </a:lnTo>
                <a:lnTo>
                  <a:pt x="1967025" y="1403931"/>
                </a:lnTo>
                <a:lnTo>
                  <a:pt x="1984368" y="1362551"/>
                </a:lnTo>
                <a:lnTo>
                  <a:pt x="1999856" y="1320272"/>
                </a:lnTo>
                <a:lnTo>
                  <a:pt x="2013439" y="1277142"/>
                </a:lnTo>
                <a:lnTo>
                  <a:pt x="2025067" y="1233208"/>
                </a:lnTo>
                <a:lnTo>
                  <a:pt x="2034692" y="1188521"/>
                </a:lnTo>
                <a:lnTo>
                  <a:pt x="2042263" y="1143126"/>
                </a:lnTo>
                <a:lnTo>
                  <a:pt x="2047733" y="1097073"/>
                </a:lnTo>
                <a:lnTo>
                  <a:pt x="2051050" y="1050410"/>
                </a:lnTo>
                <a:lnTo>
                  <a:pt x="2052167" y="1003185"/>
                </a:lnTo>
                <a:lnTo>
                  <a:pt x="2051050" y="955960"/>
                </a:lnTo>
                <a:lnTo>
                  <a:pt x="2047733" y="909297"/>
                </a:lnTo>
                <a:lnTo>
                  <a:pt x="2042263" y="863244"/>
                </a:lnTo>
                <a:lnTo>
                  <a:pt x="2034692" y="817850"/>
                </a:lnTo>
                <a:lnTo>
                  <a:pt x="2025067" y="773162"/>
                </a:lnTo>
                <a:lnTo>
                  <a:pt x="2013439" y="729229"/>
                </a:lnTo>
                <a:lnTo>
                  <a:pt x="1999856" y="686099"/>
                </a:lnTo>
                <a:lnTo>
                  <a:pt x="1984368" y="643819"/>
                </a:lnTo>
                <a:lnTo>
                  <a:pt x="1967025" y="602439"/>
                </a:lnTo>
                <a:lnTo>
                  <a:pt x="1947874" y="562007"/>
                </a:lnTo>
                <a:lnTo>
                  <a:pt x="1926966" y="522570"/>
                </a:lnTo>
                <a:lnTo>
                  <a:pt x="1904350" y="484177"/>
                </a:lnTo>
                <a:lnTo>
                  <a:pt x="1880076" y="446875"/>
                </a:lnTo>
                <a:lnTo>
                  <a:pt x="1854191" y="410714"/>
                </a:lnTo>
                <a:lnTo>
                  <a:pt x="1826747" y="375741"/>
                </a:lnTo>
                <a:lnTo>
                  <a:pt x="1797791" y="342005"/>
                </a:lnTo>
                <a:lnTo>
                  <a:pt x="1767374" y="309553"/>
                </a:lnTo>
                <a:lnTo>
                  <a:pt x="1735544" y="278434"/>
                </a:lnTo>
                <a:lnTo>
                  <a:pt x="1702352" y="248695"/>
                </a:lnTo>
                <a:lnTo>
                  <a:pt x="1667845" y="220386"/>
                </a:lnTo>
                <a:lnTo>
                  <a:pt x="1632073" y="193554"/>
                </a:lnTo>
                <a:lnTo>
                  <a:pt x="1595087" y="168248"/>
                </a:lnTo>
                <a:lnTo>
                  <a:pt x="1556934" y="144515"/>
                </a:lnTo>
                <a:lnTo>
                  <a:pt x="1517664" y="122404"/>
                </a:lnTo>
                <a:lnTo>
                  <a:pt x="1477327" y="101963"/>
                </a:lnTo>
                <a:lnTo>
                  <a:pt x="1435972" y="83241"/>
                </a:lnTo>
                <a:lnTo>
                  <a:pt x="1393648" y="66284"/>
                </a:lnTo>
                <a:lnTo>
                  <a:pt x="1350404" y="51142"/>
                </a:lnTo>
                <a:lnTo>
                  <a:pt x="1306289" y="37863"/>
                </a:lnTo>
                <a:lnTo>
                  <a:pt x="1261354" y="26494"/>
                </a:lnTo>
                <a:lnTo>
                  <a:pt x="1215646" y="17084"/>
                </a:lnTo>
                <a:lnTo>
                  <a:pt x="1169216" y="9682"/>
                </a:lnTo>
                <a:lnTo>
                  <a:pt x="1122113" y="4335"/>
                </a:lnTo>
                <a:lnTo>
                  <a:pt x="1074385" y="1091"/>
                </a:lnTo>
                <a:lnTo>
                  <a:pt x="1026083" y="0"/>
                </a:lnTo>
                <a:close/>
              </a:path>
            </a:pathLst>
          </a:custGeom>
          <a:solidFill>
            <a:srgbClr val="1F497D"/>
          </a:solidFill>
        </p:spPr>
        <p:txBody>
          <a:bodyPr wrap="square" lIns="0" tIns="0" rIns="0" bIns="0" rtlCol="0"/>
          <a:lstStyle/>
          <a:p>
            <a:endParaRPr/>
          </a:p>
        </p:txBody>
      </p:sp>
      <p:sp>
        <p:nvSpPr>
          <p:cNvPr id="6" name="object 6"/>
          <p:cNvSpPr/>
          <p:nvPr/>
        </p:nvSpPr>
        <p:spPr>
          <a:xfrm>
            <a:off x="8810561" y="3560179"/>
            <a:ext cx="2052320" cy="2006600"/>
          </a:xfrm>
          <a:custGeom>
            <a:avLst/>
            <a:gdLst/>
            <a:ahLst/>
            <a:cxnLst/>
            <a:rect l="l" t="t" r="r" b="b"/>
            <a:pathLst>
              <a:path w="2052320" h="2006600">
                <a:moveTo>
                  <a:pt x="0" y="1003185"/>
                </a:moveTo>
                <a:lnTo>
                  <a:pt x="1116" y="955960"/>
                </a:lnTo>
                <a:lnTo>
                  <a:pt x="4434" y="909297"/>
                </a:lnTo>
                <a:lnTo>
                  <a:pt x="9903" y="863244"/>
                </a:lnTo>
                <a:lnTo>
                  <a:pt x="17475" y="817850"/>
                </a:lnTo>
                <a:lnTo>
                  <a:pt x="27099" y="773162"/>
                </a:lnTo>
                <a:lnTo>
                  <a:pt x="38728" y="729229"/>
                </a:lnTo>
                <a:lnTo>
                  <a:pt x="52310" y="686099"/>
                </a:lnTo>
                <a:lnTo>
                  <a:pt x="67798" y="643819"/>
                </a:lnTo>
                <a:lnTo>
                  <a:pt x="85142" y="602439"/>
                </a:lnTo>
                <a:lnTo>
                  <a:pt x="104292" y="562007"/>
                </a:lnTo>
                <a:lnTo>
                  <a:pt x="125200" y="522570"/>
                </a:lnTo>
                <a:lnTo>
                  <a:pt x="147816" y="484177"/>
                </a:lnTo>
                <a:lnTo>
                  <a:pt x="172091" y="446875"/>
                </a:lnTo>
                <a:lnTo>
                  <a:pt x="197975" y="410714"/>
                </a:lnTo>
                <a:lnTo>
                  <a:pt x="225420" y="375741"/>
                </a:lnTo>
                <a:lnTo>
                  <a:pt x="254375" y="342005"/>
                </a:lnTo>
                <a:lnTo>
                  <a:pt x="284793" y="309553"/>
                </a:lnTo>
                <a:lnTo>
                  <a:pt x="316622" y="278434"/>
                </a:lnTo>
                <a:lnTo>
                  <a:pt x="349815" y="248695"/>
                </a:lnTo>
                <a:lnTo>
                  <a:pt x="384322" y="220386"/>
                </a:lnTo>
                <a:lnTo>
                  <a:pt x="420093" y="193554"/>
                </a:lnTo>
                <a:lnTo>
                  <a:pt x="457080" y="168248"/>
                </a:lnTo>
                <a:lnTo>
                  <a:pt x="495233" y="144515"/>
                </a:lnTo>
                <a:lnTo>
                  <a:pt x="534502" y="122404"/>
                </a:lnTo>
                <a:lnTo>
                  <a:pt x="574839" y="101963"/>
                </a:lnTo>
                <a:lnTo>
                  <a:pt x="616195" y="83241"/>
                </a:lnTo>
                <a:lnTo>
                  <a:pt x="658519" y="66284"/>
                </a:lnTo>
                <a:lnTo>
                  <a:pt x="701763" y="51142"/>
                </a:lnTo>
                <a:lnTo>
                  <a:pt x="745877" y="37863"/>
                </a:lnTo>
                <a:lnTo>
                  <a:pt x="790813" y="26494"/>
                </a:lnTo>
                <a:lnTo>
                  <a:pt x="836520" y="17084"/>
                </a:lnTo>
                <a:lnTo>
                  <a:pt x="882950" y="9682"/>
                </a:lnTo>
                <a:lnTo>
                  <a:pt x="930054" y="4335"/>
                </a:lnTo>
                <a:lnTo>
                  <a:pt x="977781" y="1091"/>
                </a:lnTo>
                <a:lnTo>
                  <a:pt x="1026083" y="0"/>
                </a:lnTo>
                <a:lnTo>
                  <a:pt x="1074385" y="1091"/>
                </a:lnTo>
                <a:lnTo>
                  <a:pt x="1122113" y="4335"/>
                </a:lnTo>
                <a:lnTo>
                  <a:pt x="1169216" y="9682"/>
                </a:lnTo>
                <a:lnTo>
                  <a:pt x="1215646" y="17084"/>
                </a:lnTo>
                <a:lnTo>
                  <a:pt x="1261354" y="26494"/>
                </a:lnTo>
                <a:lnTo>
                  <a:pt x="1306289" y="37863"/>
                </a:lnTo>
                <a:lnTo>
                  <a:pt x="1350404" y="51142"/>
                </a:lnTo>
                <a:lnTo>
                  <a:pt x="1393648" y="66284"/>
                </a:lnTo>
                <a:lnTo>
                  <a:pt x="1435972" y="83241"/>
                </a:lnTo>
                <a:lnTo>
                  <a:pt x="1477327" y="101963"/>
                </a:lnTo>
                <a:lnTo>
                  <a:pt x="1517664" y="122404"/>
                </a:lnTo>
                <a:lnTo>
                  <a:pt x="1556934" y="144515"/>
                </a:lnTo>
                <a:lnTo>
                  <a:pt x="1595087" y="168248"/>
                </a:lnTo>
                <a:lnTo>
                  <a:pt x="1632073" y="193554"/>
                </a:lnTo>
                <a:lnTo>
                  <a:pt x="1667845" y="220386"/>
                </a:lnTo>
                <a:lnTo>
                  <a:pt x="1702352" y="248695"/>
                </a:lnTo>
                <a:lnTo>
                  <a:pt x="1735544" y="278434"/>
                </a:lnTo>
                <a:lnTo>
                  <a:pt x="1767374" y="309553"/>
                </a:lnTo>
                <a:lnTo>
                  <a:pt x="1797791" y="342005"/>
                </a:lnTo>
                <a:lnTo>
                  <a:pt x="1826747" y="375741"/>
                </a:lnTo>
                <a:lnTo>
                  <a:pt x="1854191" y="410714"/>
                </a:lnTo>
                <a:lnTo>
                  <a:pt x="1880076" y="446875"/>
                </a:lnTo>
                <a:lnTo>
                  <a:pt x="1904350" y="484177"/>
                </a:lnTo>
                <a:lnTo>
                  <a:pt x="1926966" y="522570"/>
                </a:lnTo>
                <a:lnTo>
                  <a:pt x="1947874" y="562007"/>
                </a:lnTo>
                <a:lnTo>
                  <a:pt x="1967025" y="602439"/>
                </a:lnTo>
                <a:lnTo>
                  <a:pt x="1984368" y="643819"/>
                </a:lnTo>
                <a:lnTo>
                  <a:pt x="1999856" y="686099"/>
                </a:lnTo>
                <a:lnTo>
                  <a:pt x="2013439" y="729229"/>
                </a:lnTo>
                <a:lnTo>
                  <a:pt x="2025067" y="773162"/>
                </a:lnTo>
                <a:lnTo>
                  <a:pt x="2034692" y="817850"/>
                </a:lnTo>
                <a:lnTo>
                  <a:pt x="2042263" y="863244"/>
                </a:lnTo>
                <a:lnTo>
                  <a:pt x="2047733" y="909297"/>
                </a:lnTo>
                <a:lnTo>
                  <a:pt x="2051050" y="955960"/>
                </a:lnTo>
                <a:lnTo>
                  <a:pt x="2052167" y="1003185"/>
                </a:lnTo>
                <a:lnTo>
                  <a:pt x="2051050" y="1050410"/>
                </a:lnTo>
                <a:lnTo>
                  <a:pt x="2047733" y="1097073"/>
                </a:lnTo>
                <a:lnTo>
                  <a:pt x="2042263" y="1143126"/>
                </a:lnTo>
                <a:lnTo>
                  <a:pt x="2034692" y="1188521"/>
                </a:lnTo>
                <a:lnTo>
                  <a:pt x="2025067" y="1233208"/>
                </a:lnTo>
                <a:lnTo>
                  <a:pt x="2013439" y="1277142"/>
                </a:lnTo>
                <a:lnTo>
                  <a:pt x="1999856" y="1320272"/>
                </a:lnTo>
                <a:lnTo>
                  <a:pt x="1984368" y="1362551"/>
                </a:lnTo>
                <a:lnTo>
                  <a:pt x="1967025" y="1403931"/>
                </a:lnTo>
                <a:lnTo>
                  <a:pt x="1947874" y="1444364"/>
                </a:lnTo>
                <a:lnTo>
                  <a:pt x="1926966" y="1483800"/>
                </a:lnTo>
                <a:lnTo>
                  <a:pt x="1904350" y="1522194"/>
                </a:lnTo>
                <a:lnTo>
                  <a:pt x="1880076" y="1559495"/>
                </a:lnTo>
                <a:lnTo>
                  <a:pt x="1854191" y="1595656"/>
                </a:lnTo>
                <a:lnTo>
                  <a:pt x="1826747" y="1630629"/>
                </a:lnTo>
                <a:lnTo>
                  <a:pt x="1797791" y="1664366"/>
                </a:lnTo>
                <a:lnTo>
                  <a:pt x="1767374" y="1696818"/>
                </a:lnTo>
                <a:lnTo>
                  <a:pt x="1735544" y="1727937"/>
                </a:lnTo>
                <a:lnTo>
                  <a:pt x="1702352" y="1757675"/>
                </a:lnTo>
                <a:lnTo>
                  <a:pt x="1667845" y="1785984"/>
                </a:lnTo>
                <a:lnTo>
                  <a:pt x="1632073" y="1812816"/>
                </a:lnTo>
                <a:lnTo>
                  <a:pt x="1595087" y="1838122"/>
                </a:lnTo>
                <a:lnTo>
                  <a:pt x="1556934" y="1861855"/>
                </a:lnTo>
                <a:lnTo>
                  <a:pt x="1517664" y="1883966"/>
                </a:lnTo>
                <a:lnTo>
                  <a:pt x="1477327" y="1904407"/>
                </a:lnTo>
                <a:lnTo>
                  <a:pt x="1435972" y="1923130"/>
                </a:lnTo>
                <a:lnTo>
                  <a:pt x="1393648" y="1940086"/>
                </a:lnTo>
                <a:lnTo>
                  <a:pt x="1350404" y="1955228"/>
                </a:lnTo>
                <a:lnTo>
                  <a:pt x="1306289" y="1968508"/>
                </a:lnTo>
                <a:lnTo>
                  <a:pt x="1261354" y="1979876"/>
                </a:lnTo>
                <a:lnTo>
                  <a:pt x="1215646" y="1989286"/>
                </a:lnTo>
                <a:lnTo>
                  <a:pt x="1169216" y="1996688"/>
                </a:lnTo>
                <a:lnTo>
                  <a:pt x="1122113" y="2002035"/>
                </a:lnTo>
                <a:lnTo>
                  <a:pt x="1074385" y="2005279"/>
                </a:lnTo>
                <a:lnTo>
                  <a:pt x="1026083" y="2006371"/>
                </a:lnTo>
                <a:lnTo>
                  <a:pt x="977781" y="2005279"/>
                </a:lnTo>
                <a:lnTo>
                  <a:pt x="930054" y="2002035"/>
                </a:lnTo>
                <a:lnTo>
                  <a:pt x="882950" y="1996688"/>
                </a:lnTo>
                <a:lnTo>
                  <a:pt x="836520" y="1989286"/>
                </a:lnTo>
                <a:lnTo>
                  <a:pt x="790813" y="1979876"/>
                </a:lnTo>
                <a:lnTo>
                  <a:pt x="745877" y="1968508"/>
                </a:lnTo>
                <a:lnTo>
                  <a:pt x="701763" y="1955228"/>
                </a:lnTo>
                <a:lnTo>
                  <a:pt x="658519" y="1940086"/>
                </a:lnTo>
                <a:lnTo>
                  <a:pt x="616195" y="1923130"/>
                </a:lnTo>
                <a:lnTo>
                  <a:pt x="574839" y="1904407"/>
                </a:lnTo>
                <a:lnTo>
                  <a:pt x="534502" y="1883966"/>
                </a:lnTo>
                <a:lnTo>
                  <a:pt x="495233" y="1861855"/>
                </a:lnTo>
                <a:lnTo>
                  <a:pt x="457080" y="1838122"/>
                </a:lnTo>
                <a:lnTo>
                  <a:pt x="420093" y="1812816"/>
                </a:lnTo>
                <a:lnTo>
                  <a:pt x="384322" y="1785984"/>
                </a:lnTo>
                <a:lnTo>
                  <a:pt x="349815" y="1757675"/>
                </a:lnTo>
                <a:lnTo>
                  <a:pt x="316622" y="1727937"/>
                </a:lnTo>
                <a:lnTo>
                  <a:pt x="284793" y="1696818"/>
                </a:lnTo>
                <a:lnTo>
                  <a:pt x="254375" y="1664366"/>
                </a:lnTo>
                <a:lnTo>
                  <a:pt x="225420" y="1630629"/>
                </a:lnTo>
                <a:lnTo>
                  <a:pt x="197975" y="1595656"/>
                </a:lnTo>
                <a:lnTo>
                  <a:pt x="172091" y="1559495"/>
                </a:lnTo>
                <a:lnTo>
                  <a:pt x="147816" y="1522194"/>
                </a:lnTo>
                <a:lnTo>
                  <a:pt x="125200" y="1483800"/>
                </a:lnTo>
                <a:lnTo>
                  <a:pt x="104292" y="1444364"/>
                </a:lnTo>
                <a:lnTo>
                  <a:pt x="85142" y="1403931"/>
                </a:lnTo>
                <a:lnTo>
                  <a:pt x="67798" y="1362551"/>
                </a:lnTo>
                <a:lnTo>
                  <a:pt x="52310" y="1320272"/>
                </a:lnTo>
                <a:lnTo>
                  <a:pt x="38728" y="1277142"/>
                </a:lnTo>
                <a:lnTo>
                  <a:pt x="27099" y="1233208"/>
                </a:lnTo>
                <a:lnTo>
                  <a:pt x="17475" y="1188521"/>
                </a:lnTo>
                <a:lnTo>
                  <a:pt x="9903" y="1143126"/>
                </a:lnTo>
                <a:lnTo>
                  <a:pt x="4434" y="1097073"/>
                </a:lnTo>
                <a:lnTo>
                  <a:pt x="1116" y="1050410"/>
                </a:lnTo>
                <a:lnTo>
                  <a:pt x="0" y="1003185"/>
                </a:lnTo>
                <a:close/>
              </a:path>
            </a:pathLst>
          </a:custGeom>
          <a:ln w="25399">
            <a:solidFill>
              <a:srgbClr val="FFFFFF"/>
            </a:solidFill>
          </a:ln>
        </p:spPr>
        <p:txBody>
          <a:bodyPr wrap="square" lIns="0" tIns="0" rIns="0" bIns="0" rtlCol="0"/>
          <a:lstStyle/>
          <a:p>
            <a:endParaRPr/>
          </a:p>
        </p:txBody>
      </p:sp>
      <p:sp>
        <p:nvSpPr>
          <p:cNvPr id="7" name="object 7"/>
          <p:cNvSpPr txBox="1"/>
          <p:nvPr/>
        </p:nvSpPr>
        <p:spPr>
          <a:xfrm>
            <a:off x="9547161" y="4399915"/>
            <a:ext cx="579120" cy="375285"/>
          </a:xfrm>
          <a:prstGeom prst="rect">
            <a:avLst/>
          </a:prstGeom>
        </p:spPr>
        <p:txBody>
          <a:bodyPr vert="horz" wrap="square" lIns="0" tIns="0" rIns="0" bIns="0" rtlCol="0">
            <a:spAutoFit/>
          </a:bodyPr>
          <a:lstStyle/>
          <a:p>
            <a:pPr marL="12700"/>
            <a:r>
              <a:rPr sz="2400" b="1" dirty="0">
                <a:solidFill>
                  <a:srgbClr val="FFFFFF"/>
                </a:solidFill>
                <a:latin typeface="Segoe UI"/>
                <a:cs typeface="Segoe UI"/>
              </a:rPr>
              <a:t>QPs</a:t>
            </a:r>
            <a:endParaRPr sz="2400" dirty="0">
              <a:latin typeface="Segoe UI"/>
              <a:cs typeface="Segoe UI"/>
            </a:endParaRPr>
          </a:p>
        </p:txBody>
      </p:sp>
      <p:sp>
        <p:nvSpPr>
          <p:cNvPr id="8" name="object 8"/>
          <p:cNvSpPr/>
          <p:nvPr/>
        </p:nvSpPr>
        <p:spPr>
          <a:xfrm>
            <a:off x="1600200" y="3886201"/>
            <a:ext cx="5554132" cy="2260599"/>
          </a:xfrm>
          <a:custGeom>
            <a:avLst/>
            <a:gdLst/>
            <a:ahLst/>
            <a:cxnLst/>
            <a:rect l="l" t="t" r="r" b="b"/>
            <a:pathLst>
              <a:path w="5029200" h="2066925">
                <a:moveTo>
                  <a:pt x="0" y="0"/>
                </a:moveTo>
                <a:lnTo>
                  <a:pt x="5029200" y="0"/>
                </a:lnTo>
                <a:lnTo>
                  <a:pt x="5029200" y="2066925"/>
                </a:lnTo>
                <a:lnTo>
                  <a:pt x="0" y="2066925"/>
                </a:lnTo>
                <a:lnTo>
                  <a:pt x="0" y="0"/>
                </a:lnTo>
                <a:close/>
              </a:path>
            </a:pathLst>
          </a:custGeom>
          <a:solidFill>
            <a:srgbClr val="92D050"/>
          </a:solidFill>
        </p:spPr>
        <p:txBody>
          <a:bodyPr wrap="square" lIns="0" tIns="0" rIns="0" bIns="0" rtlCol="0"/>
          <a:lstStyle/>
          <a:p>
            <a:endParaRPr/>
          </a:p>
        </p:txBody>
      </p:sp>
      <p:sp>
        <p:nvSpPr>
          <p:cNvPr id="9" name="object 9"/>
          <p:cNvSpPr txBox="1"/>
          <p:nvPr/>
        </p:nvSpPr>
        <p:spPr>
          <a:xfrm>
            <a:off x="1861820" y="4046919"/>
            <a:ext cx="4400550" cy="1967205"/>
          </a:xfrm>
          <a:prstGeom prst="rect">
            <a:avLst/>
          </a:prstGeom>
        </p:spPr>
        <p:txBody>
          <a:bodyPr vert="horz" wrap="square" lIns="0" tIns="0" rIns="0" bIns="0" rtlCol="0">
            <a:spAutoFit/>
          </a:bodyPr>
          <a:lstStyle/>
          <a:p>
            <a:pPr marL="12700" marR="78740"/>
            <a:r>
              <a:rPr sz="1600" dirty="0">
                <a:latin typeface="Segoe UI Light"/>
                <a:cs typeface="Segoe UI Light"/>
              </a:rPr>
              <a:t>Those who </a:t>
            </a:r>
            <a:r>
              <a:rPr sz="1600" spc="5" dirty="0">
                <a:latin typeface="Segoe UI Light"/>
                <a:cs typeface="Segoe UI Light"/>
              </a:rPr>
              <a:t>participate </a:t>
            </a:r>
            <a:r>
              <a:rPr sz="1600" spc="-5" dirty="0">
                <a:latin typeface="Segoe UI Light"/>
                <a:cs typeface="Segoe UI Light"/>
              </a:rPr>
              <a:t>in </a:t>
            </a:r>
            <a:r>
              <a:rPr sz="1600" b="1" dirty="0">
                <a:latin typeface="Segoe UI"/>
                <a:cs typeface="Segoe UI"/>
              </a:rPr>
              <a:t>the </a:t>
            </a:r>
            <a:r>
              <a:rPr sz="1600" b="1" spc="-5" dirty="0">
                <a:latin typeface="Segoe UI"/>
                <a:cs typeface="Segoe UI"/>
              </a:rPr>
              <a:t>most advanced </a:t>
            </a:r>
            <a:r>
              <a:rPr sz="1600" dirty="0">
                <a:latin typeface="Segoe UI Light"/>
                <a:cs typeface="Segoe UI Light"/>
              </a:rPr>
              <a:t>APMs may  be determined to be </a:t>
            </a:r>
            <a:r>
              <a:rPr sz="1600" b="1" dirty="0">
                <a:latin typeface="Segoe UI"/>
                <a:cs typeface="Segoe UI"/>
              </a:rPr>
              <a:t>qualifying APM participants  </a:t>
            </a:r>
            <a:r>
              <a:rPr sz="1600" b="1" spc="-5" dirty="0">
                <a:latin typeface="Segoe UI"/>
                <a:cs typeface="Segoe UI"/>
              </a:rPr>
              <a:t>(“QPs”)</a:t>
            </a:r>
            <a:r>
              <a:rPr sz="1600" spc="-5" dirty="0">
                <a:latin typeface="Segoe UI Light"/>
                <a:cs typeface="Segoe UI Light"/>
              </a:rPr>
              <a:t>. </a:t>
            </a:r>
            <a:r>
              <a:rPr sz="1600" dirty="0">
                <a:latin typeface="Segoe UI Light"/>
                <a:cs typeface="Segoe UI Light"/>
              </a:rPr>
              <a:t>As a </a:t>
            </a:r>
            <a:r>
              <a:rPr sz="1600" spc="-5" dirty="0">
                <a:latin typeface="Segoe UI Light"/>
                <a:cs typeface="Segoe UI Light"/>
              </a:rPr>
              <a:t>result,</a:t>
            </a:r>
            <a:r>
              <a:rPr sz="1600" spc="-90" dirty="0">
                <a:latin typeface="Segoe UI Light"/>
                <a:cs typeface="Segoe UI Light"/>
              </a:rPr>
              <a:t> </a:t>
            </a:r>
            <a:r>
              <a:rPr sz="1600" spc="-5" dirty="0">
                <a:latin typeface="Segoe UI Light"/>
                <a:cs typeface="Segoe UI Light"/>
              </a:rPr>
              <a:t>QPs:</a:t>
            </a:r>
            <a:endParaRPr sz="1600" dirty="0">
              <a:latin typeface="Segoe UI Light"/>
              <a:cs typeface="Segoe UI Light"/>
            </a:endParaRPr>
          </a:p>
          <a:p>
            <a:pPr marL="354965" indent="-342265">
              <a:lnSpc>
                <a:spcPts val="1910"/>
              </a:lnSpc>
              <a:buAutoNum type="arabicPeriod"/>
              <a:tabLst>
                <a:tab pos="354965" algn="l"/>
                <a:tab pos="355600" algn="l"/>
              </a:tabLst>
            </a:pPr>
            <a:r>
              <a:rPr sz="1600" spc="-5" dirty="0">
                <a:latin typeface="Segoe UI Light"/>
                <a:cs typeface="Segoe UI Light"/>
              </a:rPr>
              <a:t>Are </a:t>
            </a:r>
            <a:r>
              <a:rPr b="1" spc="-10" dirty="0">
                <a:latin typeface="Segoe UI"/>
                <a:cs typeface="Segoe UI"/>
              </a:rPr>
              <a:t>not </a:t>
            </a:r>
            <a:r>
              <a:rPr b="1" spc="-5" dirty="0">
                <a:latin typeface="Segoe UI"/>
                <a:cs typeface="Segoe UI"/>
              </a:rPr>
              <a:t>subject </a:t>
            </a:r>
            <a:r>
              <a:rPr sz="1600" dirty="0">
                <a:latin typeface="Segoe UI Light"/>
                <a:cs typeface="Segoe UI Light"/>
              </a:rPr>
              <a:t>to</a:t>
            </a:r>
            <a:r>
              <a:rPr sz="1600" spc="-90" dirty="0">
                <a:latin typeface="Segoe UI Light"/>
                <a:cs typeface="Segoe UI Light"/>
              </a:rPr>
              <a:t> </a:t>
            </a:r>
            <a:r>
              <a:rPr sz="1600" spc="-5" dirty="0">
                <a:latin typeface="Segoe UI Light"/>
                <a:cs typeface="Segoe UI Light"/>
              </a:rPr>
              <a:t>MIPS</a:t>
            </a:r>
            <a:endParaRPr sz="1600" dirty="0">
              <a:latin typeface="Segoe UI Light"/>
              <a:cs typeface="Segoe UI Light"/>
            </a:endParaRPr>
          </a:p>
          <a:p>
            <a:pPr marL="354965" marR="284480" indent="-342265">
              <a:spcBef>
                <a:spcPts val="5"/>
              </a:spcBef>
              <a:buAutoNum type="arabicPeriod"/>
              <a:tabLst>
                <a:tab pos="354965" algn="l"/>
                <a:tab pos="355600" algn="l"/>
              </a:tabLst>
            </a:pPr>
            <a:r>
              <a:rPr sz="1600" spc="-5" dirty="0">
                <a:latin typeface="Segoe UI Light"/>
                <a:cs typeface="Segoe UI Light"/>
              </a:rPr>
              <a:t>Receive </a:t>
            </a:r>
            <a:r>
              <a:rPr sz="1600" dirty="0">
                <a:latin typeface="Segoe UI Light"/>
                <a:cs typeface="Segoe UI Light"/>
              </a:rPr>
              <a:t>5% lump sum </a:t>
            </a:r>
            <a:r>
              <a:rPr sz="1600" b="1" dirty="0">
                <a:latin typeface="Segoe UI"/>
                <a:cs typeface="Segoe UI"/>
              </a:rPr>
              <a:t>bonus </a:t>
            </a:r>
            <a:r>
              <a:rPr sz="1600" b="1" spc="-5" dirty="0">
                <a:latin typeface="Segoe UI"/>
                <a:cs typeface="Segoe UI"/>
              </a:rPr>
              <a:t>payments </a:t>
            </a:r>
            <a:r>
              <a:rPr sz="1600" spc="-5" dirty="0">
                <a:latin typeface="Segoe UI Light"/>
                <a:cs typeface="Segoe UI Light"/>
              </a:rPr>
              <a:t>for </a:t>
            </a:r>
            <a:r>
              <a:rPr sz="1600" dirty="0">
                <a:latin typeface="Segoe UI Light"/>
                <a:cs typeface="Segoe UI Light"/>
              </a:rPr>
              <a:t>years  </a:t>
            </a:r>
            <a:r>
              <a:rPr sz="1600" spc="15" dirty="0">
                <a:latin typeface="Segoe UI Light"/>
                <a:cs typeface="Segoe UI Light"/>
              </a:rPr>
              <a:t>2019-2024</a:t>
            </a:r>
            <a:endParaRPr sz="1600" dirty="0">
              <a:latin typeface="Segoe UI Light"/>
              <a:cs typeface="Segoe UI Light"/>
            </a:endParaRPr>
          </a:p>
          <a:p>
            <a:pPr marL="355600" marR="5080" indent="-342900">
              <a:buAutoNum type="arabicPeriod"/>
              <a:tabLst>
                <a:tab pos="354965" algn="l"/>
                <a:tab pos="355600" algn="l"/>
              </a:tabLst>
            </a:pPr>
            <a:r>
              <a:rPr sz="1600" spc="-5" dirty="0">
                <a:latin typeface="Segoe UI Light"/>
                <a:cs typeface="Segoe UI Light"/>
              </a:rPr>
              <a:t>Receive </a:t>
            </a:r>
            <a:r>
              <a:rPr sz="1600" dirty="0">
                <a:latin typeface="Segoe UI Light"/>
                <a:cs typeface="Segoe UI Light"/>
              </a:rPr>
              <a:t>a </a:t>
            </a:r>
            <a:r>
              <a:rPr sz="1600" b="1" spc="-5" dirty="0">
                <a:latin typeface="Segoe UI"/>
                <a:cs typeface="Segoe UI"/>
              </a:rPr>
              <a:t>higher </a:t>
            </a:r>
            <a:r>
              <a:rPr sz="1600" b="1" dirty="0">
                <a:latin typeface="Segoe UI"/>
                <a:cs typeface="Segoe UI"/>
              </a:rPr>
              <a:t>fee </a:t>
            </a:r>
            <a:r>
              <a:rPr sz="1600" b="1" spc="-5" dirty="0">
                <a:latin typeface="Segoe UI"/>
                <a:cs typeface="Segoe UI"/>
              </a:rPr>
              <a:t>schedule </a:t>
            </a:r>
            <a:r>
              <a:rPr sz="1600" b="1" dirty="0">
                <a:latin typeface="Segoe UI"/>
                <a:cs typeface="Segoe UI"/>
              </a:rPr>
              <a:t>update </a:t>
            </a:r>
            <a:r>
              <a:rPr sz="1600" spc="-5" dirty="0">
                <a:latin typeface="Segoe UI Light"/>
                <a:cs typeface="Segoe UI Light"/>
              </a:rPr>
              <a:t>for 2026 </a:t>
            </a:r>
            <a:r>
              <a:rPr sz="1600" dirty="0">
                <a:latin typeface="Segoe UI Light"/>
                <a:cs typeface="Segoe UI Light"/>
              </a:rPr>
              <a:t>and  </a:t>
            </a:r>
            <a:r>
              <a:rPr sz="1600" spc="-5" dirty="0">
                <a:latin typeface="Segoe UI Light"/>
                <a:cs typeface="Segoe UI Light"/>
              </a:rPr>
              <a:t>onward</a:t>
            </a:r>
            <a:endParaRPr sz="1600" dirty="0">
              <a:latin typeface="Segoe UI Light"/>
              <a:cs typeface="Segoe UI Light"/>
            </a:endParaRPr>
          </a:p>
        </p:txBody>
      </p:sp>
      <p:sp>
        <p:nvSpPr>
          <p:cNvPr id="10" name="object 10"/>
          <p:cNvSpPr txBox="1"/>
          <p:nvPr/>
        </p:nvSpPr>
        <p:spPr>
          <a:xfrm>
            <a:off x="2472267" y="1699933"/>
            <a:ext cx="4682065" cy="1772921"/>
          </a:xfrm>
          <a:prstGeom prst="rect">
            <a:avLst/>
          </a:prstGeom>
          <a:solidFill>
            <a:srgbClr val="92D050"/>
          </a:solidFill>
        </p:spPr>
        <p:txBody>
          <a:bodyPr vert="horz" wrap="square" lIns="0" tIns="48895" rIns="0" bIns="0" rtlCol="0">
            <a:spAutoFit/>
          </a:bodyPr>
          <a:lstStyle/>
          <a:p>
            <a:pPr marL="273685" marR="307975">
              <a:spcBef>
                <a:spcPts val="385"/>
              </a:spcBef>
            </a:pPr>
            <a:r>
              <a:rPr spc="-5" dirty="0">
                <a:latin typeface="Segoe UI Light"/>
                <a:cs typeface="Segoe UI Light"/>
              </a:rPr>
              <a:t>Most </a:t>
            </a:r>
            <a:r>
              <a:rPr dirty="0">
                <a:latin typeface="Segoe UI Light"/>
                <a:cs typeface="Segoe UI Light"/>
              </a:rPr>
              <a:t>physicians and practitioners who  </a:t>
            </a:r>
            <a:r>
              <a:rPr spc="5" dirty="0">
                <a:latin typeface="Segoe UI Light"/>
                <a:cs typeface="Segoe UI Light"/>
              </a:rPr>
              <a:t>participate </a:t>
            </a:r>
            <a:r>
              <a:rPr spc="-5" dirty="0">
                <a:latin typeface="Segoe UI Light"/>
                <a:cs typeface="Segoe UI Light"/>
              </a:rPr>
              <a:t>in </a:t>
            </a:r>
            <a:r>
              <a:rPr dirty="0">
                <a:latin typeface="Segoe UI Light"/>
                <a:cs typeface="Segoe UI Light"/>
              </a:rPr>
              <a:t>APMs </a:t>
            </a:r>
            <a:r>
              <a:rPr spc="-5" dirty="0">
                <a:latin typeface="Segoe UI Light"/>
                <a:cs typeface="Segoe UI Light"/>
              </a:rPr>
              <a:t>will </a:t>
            </a:r>
            <a:r>
              <a:rPr dirty="0">
                <a:latin typeface="Segoe UI Light"/>
                <a:cs typeface="Segoe UI Light"/>
              </a:rPr>
              <a:t>be subject to  </a:t>
            </a:r>
            <a:r>
              <a:rPr spc="-5" dirty="0">
                <a:latin typeface="Segoe UI Light"/>
                <a:cs typeface="Segoe UI Light"/>
              </a:rPr>
              <a:t>MIPS </a:t>
            </a:r>
            <a:r>
              <a:rPr dirty="0">
                <a:latin typeface="Segoe UI Light"/>
                <a:cs typeface="Segoe UI Light"/>
              </a:rPr>
              <a:t>and </a:t>
            </a:r>
            <a:r>
              <a:rPr spc="-5" dirty="0">
                <a:latin typeface="Segoe UI Light"/>
                <a:cs typeface="Segoe UI Light"/>
              </a:rPr>
              <a:t>will receive </a:t>
            </a:r>
            <a:r>
              <a:rPr sz="2000" b="1" spc="-5" dirty="0">
                <a:latin typeface="Segoe UI"/>
                <a:cs typeface="Segoe UI"/>
              </a:rPr>
              <a:t>favorable  scoring </a:t>
            </a:r>
            <a:r>
              <a:rPr dirty="0">
                <a:latin typeface="Segoe UI Light"/>
                <a:cs typeface="Segoe UI Light"/>
              </a:rPr>
              <a:t>under the </a:t>
            </a:r>
            <a:r>
              <a:rPr spc="-5" dirty="0">
                <a:latin typeface="Segoe UI Light"/>
                <a:cs typeface="Segoe UI Light"/>
              </a:rPr>
              <a:t>MIPS </a:t>
            </a:r>
            <a:r>
              <a:rPr dirty="0">
                <a:latin typeface="Segoe UI Light"/>
                <a:cs typeface="Segoe UI Light"/>
              </a:rPr>
              <a:t>clinical</a:t>
            </a:r>
            <a:r>
              <a:rPr spc="-125" dirty="0">
                <a:latin typeface="Segoe UI Light"/>
                <a:cs typeface="Segoe UI Light"/>
              </a:rPr>
              <a:t> </a:t>
            </a:r>
            <a:r>
              <a:rPr dirty="0">
                <a:latin typeface="Segoe UI Light"/>
                <a:cs typeface="Segoe UI Light"/>
              </a:rPr>
              <a:t>practice  </a:t>
            </a:r>
            <a:r>
              <a:rPr spc="-5" dirty="0">
                <a:latin typeface="Segoe UI Light"/>
                <a:cs typeface="Segoe UI Light"/>
              </a:rPr>
              <a:t>improvement </a:t>
            </a:r>
            <a:r>
              <a:rPr dirty="0">
                <a:latin typeface="Segoe UI Light"/>
                <a:cs typeface="Segoe UI Light"/>
              </a:rPr>
              <a:t>activities performance  </a:t>
            </a:r>
            <a:r>
              <a:rPr spc="-5" dirty="0">
                <a:latin typeface="Segoe UI Light"/>
                <a:cs typeface="Segoe UI Light"/>
              </a:rPr>
              <a:t>category.</a:t>
            </a:r>
            <a:endParaRPr dirty="0">
              <a:latin typeface="Segoe UI Light"/>
              <a:cs typeface="Segoe UI Light"/>
            </a:endParaRPr>
          </a:p>
        </p:txBody>
      </p:sp>
      <p:sp>
        <p:nvSpPr>
          <p:cNvPr id="12" name="Title 11"/>
          <p:cNvSpPr>
            <a:spLocks noGrp="1"/>
          </p:cNvSpPr>
          <p:nvPr>
            <p:ph type="title"/>
          </p:nvPr>
        </p:nvSpPr>
        <p:spPr>
          <a:xfrm>
            <a:off x="1034677" y="159399"/>
            <a:ext cx="9404723" cy="1400530"/>
          </a:xfrm>
        </p:spPr>
        <p:txBody>
          <a:bodyPr/>
          <a:lstStyle/>
          <a:p>
            <a:r>
              <a:rPr lang="en-US" dirty="0"/>
              <a:t>Reward for APM Participation</a:t>
            </a:r>
          </a:p>
        </p:txBody>
      </p:sp>
      <p:sp>
        <p:nvSpPr>
          <p:cNvPr id="13" name="TextBox 6"/>
          <p:cNvSpPr txBox="1"/>
          <p:nvPr/>
        </p:nvSpPr>
        <p:spPr>
          <a:xfrm>
            <a:off x="364066" y="6286804"/>
            <a:ext cx="60198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w Cen M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w Cen M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w Cen M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lgn="r"/>
            <a:r>
              <a:rPr lang="en-US" sz="1100" dirty="0">
                <a:latin typeface="Calibri" panose="020F0502020204030204" pitchFamily="34" charset="0"/>
              </a:rPr>
              <a:t>Source: </a:t>
            </a:r>
            <a:r>
              <a:rPr lang="en-US" sz="1100" dirty="0">
                <a:solidFill>
                  <a:srgbClr val="007E66"/>
                </a:solidFill>
                <a:latin typeface="Calibri" panose="020F0502020204030204" pitchFamily="34" charset="0"/>
                <a:hlinkClick r:id="rId2"/>
              </a:rPr>
              <a:t>www.lansummit.org/wp-content/uploads/2015/09/4G-00Total.pdf  </a:t>
            </a:r>
            <a:endParaRPr lang="en-US" sz="1100" dirty="0">
              <a:solidFill>
                <a:srgbClr val="007E66"/>
              </a:solidFill>
              <a:latin typeface="Calibri" panose="020F0502020204030204" pitchFamily="34" charset="0"/>
            </a:endParaRPr>
          </a:p>
        </p:txBody>
      </p:sp>
    </p:spTree>
    <p:extLst>
      <p:ext uri="{BB962C8B-B14F-4D97-AF65-F5344CB8AC3E}">
        <p14:creationId xmlns:p14="http://schemas.microsoft.com/office/powerpoint/2010/main" val="367170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381001"/>
            <a:ext cx="7772400" cy="1075293"/>
          </a:xfrm>
          <a:prstGeom prst="rect">
            <a:avLst/>
          </a:prstGeom>
          <a:solidFill>
            <a:srgbClr val="DBEEF4"/>
          </a:solidFill>
        </p:spPr>
        <p:txBody>
          <a:bodyPr vert="horz" wrap="square" lIns="0" tIns="211454" rIns="0" bIns="0" rtlCol="0" anchor="t">
            <a:spAutoFit/>
          </a:bodyPr>
          <a:lstStyle/>
          <a:p>
            <a:pPr marL="3503929" marR="495934" indent="-3001010">
              <a:spcBef>
                <a:spcPts val="1664"/>
              </a:spcBef>
            </a:pPr>
            <a:r>
              <a:rPr sz="2800" spc="-5" dirty="0">
                <a:solidFill>
                  <a:srgbClr val="FF0000"/>
                </a:solidFill>
              </a:rPr>
              <a:t>How </a:t>
            </a:r>
            <a:r>
              <a:rPr sz="2800" dirty="0">
                <a:solidFill>
                  <a:srgbClr val="FF0000"/>
                </a:solidFill>
              </a:rPr>
              <a:t>do </a:t>
            </a:r>
            <a:r>
              <a:rPr sz="2800" spc="-5" dirty="0">
                <a:solidFill>
                  <a:srgbClr val="FF0000"/>
                </a:solidFill>
              </a:rPr>
              <a:t>I become a qualifying</a:t>
            </a:r>
            <a:r>
              <a:rPr lang="en-US" sz="2800" spc="-5" dirty="0">
                <a:solidFill>
                  <a:srgbClr val="FF0000"/>
                </a:solidFill>
              </a:rPr>
              <a:t> </a:t>
            </a:r>
            <a:r>
              <a:rPr sz="2800" spc="-5" dirty="0">
                <a:solidFill>
                  <a:srgbClr val="FF0000"/>
                </a:solidFill>
              </a:rPr>
              <a:t> </a:t>
            </a:r>
            <a:r>
              <a:rPr sz="2800" dirty="0">
                <a:solidFill>
                  <a:srgbClr val="FF0000"/>
                </a:solidFill>
              </a:rPr>
              <a:t>APM </a:t>
            </a:r>
            <a:r>
              <a:rPr sz="2800" spc="-5" dirty="0">
                <a:solidFill>
                  <a:srgbClr val="FF0000"/>
                </a:solidFill>
              </a:rPr>
              <a:t>participant  (QP)?</a:t>
            </a:r>
          </a:p>
        </p:txBody>
      </p:sp>
      <p:sp>
        <p:nvSpPr>
          <p:cNvPr id="3" name="object 3"/>
          <p:cNvSpPr txBox="1"/>
          <p:nvPr/>
        </p:nvSpPr>
        <p:spPr>
          <a:xfrm>
            <a:off x="9949689" y="6438328"/>
            <a:ext cx="180975" cy="184666"/>
          </a:xfrm>
          <a:prstGeom prst="rect">
            <a:avLst/>
          </a:prstGeom>
        </p:spPr>
        <p:txBody>
          <a:bodyPr vert="horz" wrap="square" lIns="0" tIns="0" rIns="0" bIns="0" rtlCol="0">
            <a:spAutoFit/>
          </a:bodyPr>
          <a:lstStyle/>
          <a:p>
            <a:pPr marL="12700"/>
            <a:r>
              <a:rPr sz="1200" dirty="0">
                <a:solidFill>
                  <a:srgbClr val="8A8A8A"/>
                </a:solidFill>
                <a:latin typeface="Calibri"/>
                <a:cs typeface="Calibri"/>
              </a:rPr>
              <a:t>31</a:t>
            </a:r>
            <a:endParaRPr sz="1200">
              <a:latin typeface="Calibri"/>
              <a:cs typeface="Calibri"/>
            </a:endParaRPr>
          </a:p>
        </p:txBody>
      </p:sp>
      <p:sp>
        <p:nvSpPr>
          <p:cNvPr id="4" name="object 4"/>
          <p:cNvSpPr/>
          <p:nvPr/>
        </p:nvSpPr>
        <p:spPr>
          <a:xfrm>
            <a:off x="5410200" y="2174660"/>
            <a:ext cx="4343400" cy="1534795"/>
          </a:xfrm>
          <a:custGeom>
            <a:avLst/>
            <a:gdLst/>
            <a:ahLst/>
            <a:cxnLst/>
            <a:rect l="l" t="t" r="r" b="b"/>
            <a:pathLst>
              <a:path w="4343400" h="1534795">
                <a:moveTo>
                  <a:pt x="0" y="0"/>
                </a:moveTo>
                <a:lnTo>
                  <a:pt x="4343400" y="0"/>
                </a:lnTo>
                <a:lnTo>
                  <a:pt x="4343400" y="1534528"/>
                </a:lnTo>
                <a:lnTo>
                  <a:pt x="0" y="1534528"/>
                </a:lnTo>
                <a:lnTo>
                  <a:pt x="0" y="0"/>
                </a:lnTo>
                <a:close/>
              </a:path>
            </a:pathLst>
          </a:custGeom>
          <a:solidFill>
            <a:srgbClr val="002060"/>
          </a:solidFill>
        </p:spPr>
        <p:txBody>
          <a:bodyPr wrap="square" lIns="0" tIns="0" rIns="0" bIns="0" rtlCol="0"/>
          <a:lstStyle/>
          <a:p>
            <a:endParaRPr/>
          </a:p>
        </p:txBody>
      </p:sp>
      <p:sp>
        <p:nvSpPr>
          <p:cNvPr id="5" name="object 5"/>
          <p:cNvSpPr/>
          <p:nvPr/>
        </p:nvSpPr>
        <p:spPr>
          <a:xfrm>
            <a:off x="2366304" y="2219680"/>
            <a:ext cx="1028722" cy="89950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13624" y="2510846"/>
            <a:ext cx="334096" cy="3179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49330" y="2107702"/>
            <a:ext cx="375894" cy="123495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349470" y="3360432"/>
            <a:ext cx="340360" cy="284480"/>
          </a:xfrm>
          <a:prstGeom prst="rect">
            <a:avLst/>
          </a:prstGeom>
        </p:spPr>
        <p:txBody>
          <a:bodyPr vert="horz" wrap="square" lIns="0" tIns="0" rIns="0" bIns="0" rtlCol="0">
            <a:spAutoFit/>
          </a:bodyPr>
          <a:lstStyle/>
          <a:p>
            <a:pPr marL="12700"/>
            <a:r>
              <a:rPr b="1" dirty="0">
                <a:solidFill>
                  <a:srgbClr val="17375E"/>
                </a:solidFill>
                <a:latin typeface="Segoe UI"/>
                <a:cs typeface="Segoe UI"/>
              </a:rPr>
              <a:t>QP</a:t>
            </a:r>
            <a:endParaRPr>
              <a:latin typeface="Segoe UI"/>
              <a:cs typeface="Segoe UI"/>
            </a:endParaRPr>
          </a:p>
        </p:txBody>
      </p:sp>
      <p:sp>
        <p:nvSpPr>
          <p:cNvPr id="9" name="object 9"/>
          <p:cNvSpPr txBox="1"/>
          <p:nvPr/>
        </p:nvSpPr>
        <p:spPr>
          <a:xfrm>
            <a:off x="2172514" y="3373463"/>
            <a:ext cx="1397000" cy="284480"/>
          </a:xfrm>
          <a:prstGeom prst="rect">
            <a:avLst/>
          </a:prstGeom>
        </p:spPr>
        <p:txBody>
          <a:bodyPr vert="horz" wrap="square" lIns="0" tIns="0" rIns="0" bIns="0" rtlCol="0">
            <a:spAutoFit/>
          </a:bodyPr>
          <a:lstStyle/>
          <a:p>
            <a:pPr marL="12700"/>
            <a:r>
              <a:rPr b="1" dirty="0">
                <a:solidFill>
                  <a:srgbClr val="17375E"/>
                </a:solidFill>
                <a:latin typeface="Segoe UI"/>
                <a:cs typeface="Segoe UI"/>
              </a:rPr>
              <a:t>Eligible</a:t>
            </a:r>
            <a:r>
              <a:rPr b="1" spc="-105" dirty="0">
                <a:solidFill>
                  <a:srgbClr val="17375E"/>
                </a:solidFill>
                <a:latin typeface="Segoe UI"/>
                <a:cs typeface="Segoe UI"/>
              </a:rPr>
              <a:t> </a:t>
            </a:r>
            <a:r>
              <a:rPr b="1" spc="-5" dirty="0">
                <a:solidFill>
                  <a:srgbClr val="17375E"/>
                </a:solidFill>
                <a:latin typeface="Segoe UI"/>
                <a:cs typeface="Segoe UI"/>
              </a:rPr>
              <a:t>APM</a:t>
            </a:r>
            <a:endParaRPr>
              <a:latin typeface="Segoe UI"/>
              <a:cs typeface="Segoe UI"/>
            </a:endParaRPr>
          </a:p>
        </p:txBody>
      </p:sp>
      <p:sp>
        <p:nvSpPr>
          <p:cNvPr id="10" name="object 10"/>
          <p:cNvSpPr/>
          <p:nvPr/>
        </p:nvSpPr>
        <p:spPr>
          <a:xfrm>
            <a:off x="3507079" y="2799333"/>
            <a:ext cx="407034" cy="0"/>
          </a:xfrm>
          <a:custGeom>
            <a:avLst/>
            <a:gdLst/>
            <a:ahLst/>
            <a:cxnLst/>
            <a:rect l="l" t="t" r="r" b="b"/>
            <a:pathLst>
              <a:path w="407035">
                <a:moveTo>
                  <a:pt x="0" y="0"/>
                </a:moveTo>
                <a:lnTo>
                  <a:pt x="406819" y="0"/>
                </a:lnTo>
              </a:path>
            </a:pathLst>
          </a:custGeom>
          <a:ln w="57150">
            <a:solidFill>
              <a:srgbClr val="558ED5"/>
            </a:solidFill>
          </a:ln>
        </p:spPr>
        <p:txBody>
          <a:bodyPr wrap="square" lIns="0" tIns="0" rIns="0" bIns="0" rtlCol="0"/>
          <a:lstStyle/>
          <a:p>
            <a:endParaRPr/>
          </a:p>
        </p:txBody>
      </p:sp>
      <p:sp>
        <p:nvSpPr>
          <p:cNvPr id="11" name="object 11"/>
          <p:cNvSpPr/>
          <p:nvPr/>
        </p:nvSpPr>
        <p:spPr>
          <a:xfrm>
            <a:off x="3885311" y="2713596"/>
            <a:ext cx="172085" cy="171450"/>
          </a:xfrm>
          <a:custGeom>
            <a:avLst/>
            <a:gdLst/>
            <a:ahLst/>
            <a:cxnLst/>
            <a:rect l="l" t="t" r="r" b="b"/>
            <a:pathLst>
              <a:path w="172085" h="171450">
                <a:moveTo>
                  <a:pt x="12" y="0"/>
                </a:moveTo>
                <a:lnTo>
                  <a:pt x="0" y="171450"/>
                </a:lnTo>
                <a:lnTo>
                  <a:pt x="171462" y="85737"/>
                </a:lnTo>
                <a:lnTo>
                  <a:pt x="12" y="0"/>
                </a:lnTo>
                <a:close/>
              </a:path>
            </a:pathLst>
          </a:custGeom>
          <a:solidFill>
            <a:srgbClr val="558ED5"/>
          </a:solidFill>
        </p:spPr>
        <p:txBody>
          <a:bodyPr wrap="square" lIns="0" tIns="0" rIns="0" bIns="0" rtlCol="0"/>
          <a:lstStyle/>
          <a:p>
            <a:endParaRPr/>
          </a:p>
        </p:txBody>
      </p:sp>
      <p:sp>
        <p:nvSpPr>
          <p:cNvPr id="12" name="object 12"/>
          <p:cNvSpPr/>
          <p:nvPr/>
        </p:nvSpPr>
        <p:spPr>
          <a:xfrm>
            <a:off x="4184524" y="3999500"/>
            <a:ext cx="525145" cy="2052320"/>
          </a:xfrm>
          <a:custGeom>
            <a:avLst/>
            <a:gdLst/>
            <a:ahLst/>
            <a:cxnLst/>
            <a:rect l="l" t="t" r="r" b="b"/>
            <a:pathLst>
              <a:path w="525144" h="2052320">
                <a:moveTo>
                  <a:pt x="524763" y="2051951"/>
                </a:moveTo>
                <a:lnTo>
                  <a:pt x="455013" y="2050389"/>
                </a:lnTo>
                <a:lnTo>
                  <a:pt x="392335" y="2045980"/>
                </a:lnTo>
                <a:lnTo>
                  <a:pt x="339232" y="2039142"/>
                </a:lnTo>
                <a:lnTo>
                  <a:pt x="298205" y="2030292"/>
                </a:lnTo>
                <a:lnTo>
                  <a:pt x="262381" y="2008225"/>
                </a:lnTo>
                <a:lnTo>
                  <a:pt x="262381" y="1069708"/>
                </a:lnTo>
                <a:lnTo>
                  <a:pt x="253009" y="1058081"/>
                </a:lnTo>
                <a:lnTo>
                  <a:pt x="185531" y="1038780"/>
                </a:lnTo>
                <a:lnTo>
                  <a:pt x="132428" y="1031941"/>
                </a:lnTo>
                <a:lnTo>
                  <a:pt x="69750" y="1027531"/>
                </a:lnTo>
                <a:lnTo>
                  <a:pt x="0" y="1025969"/>
                </a:lnTo>
                <a:lnTo>
                  <a:pt x="69750" y="1024407"/>
                </a:lnTo>
                <a:lnTo>
                  <a:pt x="132428" y="1020000"/>
                </a:lnTo>
                <a:lnTo>
                  <a:pt x="185531" y="1013164"/>
                </a:lnTo>
                <a:lnTo>
                  <a:pt x="226558" y="1004315"/>
                </a:lnTo>
                <a:lnTo>
                  <a:pt x="262381" y="982243"/>
                </a:lnTo>
                <a:lnTo>
                  <a:pt x="262381" y="43726"/>
                </a:lnTo>
                <a:lnTo>
                  <a:pt x="271754" y="32104"/>
                </a:lnTo>
                <a:lnTo>
                  <a:pt x="298205" y="21659"/>
                </a:lnTo>
                <a:lnTo>
                  <a:pt x="339232" y="12809"/>
                </a:lnTo>
                <a:lnTo>
                  <a:pt x="392335" y="5971"/>
                </a:lnTo>
                <a:lnTo>
                  <a:pt x="455013" y="1562"/>
                </a:lnTo>
                <a:lnTo>
                  <a:pt x="524763" y="0"/>
                </a:lnTo>
              </a:path>
            </a:pathLst>
          </a:custGeom>
          <a:ln w="57150">
            <a:solidFill>
              <a:srgbClr val="FFC000"/>
            </a:solidFill>
          </a:ln>
        </p:spPr>
        <p:txBody>
          <a:bodyPr wrap="square" lIns="0" tIns="0" rIns="0" bIns="0" rtlCol="0"/>
          <a:lstStyle/>
          <a:p>
            <a:endParaRPr/>
          </a:p>
        </p:txBody>
      </p:sp>
      <p:sp>
        <p:nvSpPr>
          <p:cNvPr id="13" name="object 13"/>
          <p:cNvSpPr txBox="1"/>
          <p:nvPr/>
        </p:nvSpPr>
        <p:spPr>
          <a:xfrm>
            <a:off x="4808016" y="4150551"/>
            <a:ext cx="4396740" cy="450123"/>
          </a:xfrm>
          <a:prstGeom prst="rect">
            <a:avLst/>
          </a:prstGeom>
          <a:solidFill>
            <a:srgbClr val="00B0F0"/>
          </a:solidFill>
        </p:spPr>
        <p:txBody>
          <a:bodyPr vert="horz" wrap="square" lIns="0" tIns="171450" rIns="0" bIns="0" rtlCol="0">
            <a:spAutoFit/>
          </a:bodyPr>
          <a:lstStyle/>
          <a:p>
            <a:pPr marL="941705">
              <a:spcBef>
                <a:spcPts val="1350"/>
              </a:spcBef>
            </a:pPr>
            <a:r>
              <a:rPr b="1" spc="-5" dirty="0">
                <a:solidFill>
                  <a:srgbClr val="FFFFFF"/>
                </a:solidFill>
                <a:latin typeface="Segoe UI"/>
                <a:cs typeface="Segoe UI"/>
              </a:rPr>
              <a:t>Be </a:t>
            </a:r>
            <a:r>
              <a:rPr b="1" spc="-10" dirty="0">
                <a:solidFill>
                  <a:srgbClr val="FFFFFF"/>
                </a:solidFill>
                <a:latin typeface="Segoe UI"/>
                <a:cs typeface="Segoe UI"/>
              </a:rPr>
              <a:t>excluded </a:t>
            </a:r>
            <a:r>
              <a:rPr b="1" spc="-5" dirty="0">
                <a:solidFill>
                  <a:srgbClr val="FFFFFF"/>
                </a:solidFill>
                <a:latin typeface="Segoe UI"/>
                <a:cs typeface="Segoe UI"/>
              </a:rPr>
              <a:t>from</a:t>
            </a:r>
            <a:r>
              <a:rPr b="1" spc="-45" dirty="0">
                <a:solidFill>
                  <a:srgbClr val="FFFFFF"/>
                </a:solidFill>
                <a:latin typeface="Segoe UI"/>
                <a:cs typeface="Segoe UI"/>
              </a:rPr>
              <a:t> </a:t>
            </a:r>
            <a:r>
              <a:rPr b="1" dirty="0">
                <a:solidFill>
                  <a:srgbClr val="FFFFFF"/>
                </a:solidFill>
                <a:latin typeface="Segoe UI"/>
                <a:cs typeface="Segoe UI"/>
              </a:rPr>
              <a:t>MIPS</a:t>
            </a:r>
            <a:endParaRPr>
              <a:latin typeface="Segoe UI"/>
              <a:cs typeface="Segoe UI"/>
            </a:endParaRPr>
          </a:p>
        </p:txBody>
      </p:sp>
      <p:sp>
        <p:nvSpPr>
          <p:cNvPr id="14" name="object 14"/>
          <p:cNvSpPr txBox="1"/>
          <p:nvPr/>
        </p:nvSpPr>
        <p:spPr>
          <a:xfrm>
            <a:off x="3169374" y="4846192"/>
            <a:ext cx="864235" cy="284480"/>
          </a:xfrm>
          <a:prstGeom prst="rect">
            <a:avLst/>
          </a:prstGeom>
        </p:spPr>
        <p:txBody>
          <a:bodyPr vert="horz" wrap="square" lIns="0" tIns="0" rIns="0" bIns="0" rtlCol="0">
            <a:spAutoFit/>
          </a:bodyPr>
          <a:lstStyle/>
          <a:p>
            <a:pPr marL="12700"/>
            <a:r>
              <a:rPr spc="-5" dirty="0">
                <a:solidFill>
                  <a:srgbClr val="17375E"/>
                </a:solidFill>
                <a:latin typeface="Segoe UI"/>
                <a:cs typeface="Segoe UI"/>
              </a:rPr>
              <a:t>QPs</a:t>
            </a:r>
            <a:r>
              <a:rPr spc="-95" dirty="0">
                <a:solidFill>
                  <a:srgbClr val="17375E"/>
                </a:solidFill>
                <a:latin typeface="Segoe UI"/>
                <a:cs typeface="Segoe UI"/>
              </a:rPr>
              <a:t> </a:t>
            </a:r>
            <a:r>
              <a:rPr spc="-5" dirty="0">
                <a:solidFill>
                  <a:srgbClr val="17375E"/>
                </a:solidFill>
                <a:latin typeface="Segoe UI"/>
                <a:cs typeface="Segoe UI"/>
              </a:rPr>
              <a:t>will:</a:t>
            </a:r>
            <a:endParaRPr>
              <a:latin typeface="Segoe UI"/>
              <a:cs typeface="Segoe UI"/>
            </a:endParaRPr>
          </a:p>
        </p:txBody>
      </p:sp>
      <p:sp>
        <p:nvSpPr>
          <p:cNvPr id="15" name="object 15"/>
          <p:cNvSpPr/>
          <p:nvPr/>
        </p:nvSpPr>
        <p:spPr>
          <a:xfrm>
            <a:off x="4819738" y="4956519"/>
            <a:ext cx="4396740" cy="879475"/>
          </a:xfrm>
          <a:custGeom>
            <a:avLst/>
            <a:gdLst/>
            <a:ahLst/>
            <a:cxnLst/>
            <a:rect l="l" t="t" r="r" b="b"/>
            <a:pathLst>
              <a:path w="4396740" h="879475">
                <a:moveTo>
                  <a:pt x="0" y="0"/>
                </a:moveTo>
                <a:lnTo>
                  <a:pt x="4396257" y="0"/>
                </a:lnTo>
                <a:lnTo>
                  <a:pt x="4396257" y="879030"/>
                </a:lnTo>
                <a:lnTo>
                  <a:pt x="0" y="879030"/>
                </a:lnTo>
                <a:lnTo>
                  <a:pt x="0" y="0"/>
                </a:lnTo>
                <a:close/>
              </a:path>
            </a:pathLst>
          </a:custGeom>
          <a:solidFill>
            <a:srgbClr val="00B0F0"/>
          </a:solidFill>
        </p:spPr>
        <p:txBody>
          <a:bodyPr wrap="square" lIns="0" tIns="0" rIns="0" bIns="0" rtlCol="0"/>
          <a:lstStyle/>
          <a:p>
            <a:endParaRPr/>
          </a:p>
        </p:txBody>
      </p:sp>
      <p:sp>
        <p:nvSpPr>
          <p:cNvPr id="16" name="object 16"/>
          <p:cNvSpPr txBox="1"/>
          <p:nvPr/>
        </p:nvSpPr>
        <p:spPr>
          <a:xfrm>
            <a:off x="4819738" y="4956519"/>
            <a:ext cx="4396740" cy="588623"/>
          </a:xfrm>
          <a:prstGeom prst="rect">
            <a:avLst/>
          </a:prstGeom>
        </p:spPr>
        <p:txBody>
          <a:bodyPr vert="horz" wrap="square" lIns="0" tIns="3810" rIns="0" bIns="0" rtlCol="0">
            <a:spAutoFit/>
          </a:bodyPr>
          <a:lstStyle/>
          <a:p>
            <a:pPr>
              <a:spcBef>
                <a:spcPts val="30"/>
              </a:spcBef>
            </a:pPr>
            <a:endParaRPr sz="2000">
              <a:latin typeface="Times New Roman"/>
              <a:cs typeface="Times New Roman"/>
            </a:endParaRPr>
          </a:p>
          <a:p>
            <a:pPr marL="575945"/>
            <a:r>
              <a:rPr b="1" spc="-15" dirty="0">
                <a:solidFill>
                  <a:srgbClr val="FFFFFF"/>
                </a:solidFill>
                <a:latin typeface="Segoe UI"/>
                <a:cs typeface="Segoe UI"/>
              </a:rPr>
              <a:t>Receive </a:t>
            </a:r>
            <a:r>
              <a:rPr b="1" dirty="0">
                <a:solidFill>
                  <a:srgbClr val="FFFFFF"/>
                </a:solidFill>
                <a:latin typeface="Segoe UI"/>
                <a:cs typeface="Segoe UI"/>
              </a:rPr>
              <a:t>a </a:t>
            </a:r>
            <a:r>
              <a:rPr b="1" spc="-5" dirty="0">
                <a:solidFill>
                  <a:srgbClr val="FFFFFF"/>
                </a:solidFill>
                <a:latin typeface="Segoe UI"/>
                <a:cs typeface="Segoe UI"/>
              </a:rPr>
              <a:t>5% lump </a:t>
            </a:r>
            <a:r>
              <a:rPr b="1" dirty="0">
                <a:solidFill>
                  <a:srgbClr val="FFFFFF"/>
                </a:solidFill>
                <a:latin typeface="Segoe UI"/>
                <a:cs typeface="Segoe UI"/>
              </a:rPr>
              <a:t>sum</a:t>
            </a:r>
            <a:r>
              <a:rPr b="1" spc="-10" dirty="0">
                <a:solidFill>
                  <a:srgbClr val="FFFFFF"/>
                </a:solidFill>
                <a:latin typeface="Segoe UI"/>
                <a:cs typeface="Segoe UI"/>
              </a:rPr>
              <a:t> </a:t>
            </a:r>
            <a:r>
              <a:rPr b="1" spc="-5" dirty="0">
                <a:solidFill>
                  <a:srgbClr val="FFFFFF"/>
                </a:solidFill>
                <a:latin typeface="Segoe UI"/>
                <a:cs typeface="Segoe UI"/>
              </a:rPr>
              <a:t>bonus</a:t>
            </a:r>
            <a:endParaRPr>
              <a:latin typeface="Segoe UI"/>
              <a:cs typeface="Segoe UI"/>
            </a:endParaRPr>
          </a:p>
        </p:txBody>
      </p:sp>
      <p:sp>
        <p:nvSpPr>
          <p:cNvPr id="17" name="object 17"/>
          <p:cNvSpPr txBox="1"/>
          <p:nvPr/>
        </p:nvSpPr>
        <p:spPr>
          <a:xfrm>
            <a:off x="5634380" y="6060763"/>
            <a:ext cx="3906520" cy="492443"/>
          </a:xfrm>
          <a:prstGeom prst="rect">
            <a:avLst/>
          </a:prstGeom>
        </p:spPr>
        <p:txBody>
          <a:bodyPr vert="horz" wrap="square" lIns="0" tIns="0" rIns="0" bIns="0" rtlCol="0">
            <a:spAutoFit/>
          </a:bodyPr>
          <a:lstStyle/>
          <a:p>
            <a:pPr marL="97790" marR="5080" indent="-85725"/>
            <a:r>
              <a:rPr sz="1600" i="1" spc="-95" dirty="0">
                <a:latin typeface="MV Boli"/>
                <a:cs typeface="MV Boli"/>
              </a:rPr>
              <a:t>Bonus applies </a:t>
            </a:r>
            <a:r>
              <a:rPr sz="1600" i="1" spc="-55" dirty="0">
                <a:latin typeface="MV Boli"/>
                <a:cs typeface="MV Boli"/>
              </a:rPr>
              <a:t>in</a:t>
            </a:r>
            <a:r>
              <a:rPr sz="1600" i="1" spc="-555" dirty="0">
                <a:latin typeface="MV Boli"/>
                <a:cs typeface="MV Boli"/>
              </a:rPr>
              <a:t> </a:t>
            </a:r>
            <a:r>
              <a:rPr sz="1600" i="1" spc="-105" dirty="0">
                <a:latin typeface="MV Boli"/>
                <a:cs typeface="MV Boli"/>
              </a:rPr>
              <a:t>2019-2024; </a:t>
            </a:r>
            <a:r>
              <a:rPr sz="1600" i="1" spc="-90" dirty="0">
                <a:latin typeface="MV Boli"/>
                <a:cs typeface="MV Boli"/>
              </a:rPr>
              <a:t>then </a:t>
            </a:r>
            <a:r>
              <a:rPr sz="1600" i="1" spc="-75" dirty="0">
                <a:latin typeface="MV Boli"/>
                <a:cs typeface="MV Boli"/>
              </a:rPr>
              <a:t>wil </a:t>
            </a:r>
            <a:r>
              <a:rPr sz="1600" i="1" spc="-95" dirty="0">
                <a:latin typeface="MV Boli"/>
                <a:cs typeface="MV Boli"/>
              </a:rPr>
              <a:t>receive  higher</a:t>
            </a:r>
            <a:r>
              <a:rPr sz="1600" i="1" spc="-235" dirty="0">
                <a:latin typeface="MV Boli"/>
                <a:cs typeface="MV Boli"/>
              </a:rPr>
              <a:t> </a:t>
            </a:r>
            <a:r>
              <a:rPr sz="1600" i="1" spc="-75" dirty="0">
                <a:latin typeface="MV Boli"/>
                <a:cs typeface="MV Boli"/>
              </a:rPr>
              <a:t>fee</a:t>
            </a:r>
            <a:r>
              <a:rPr sz="1600" i="1" spc="-235" dirty="0">
                <a:latin typeface="MV Boli"/>
                <a:cs typeface="MV Boli"/>
              </a:rPr>
              <a:t> </a:t>
            </a:r>
            <a:r>
              <a:rPr sz="1600" i="1" spc="-100" dirty="0">
                <a:latin typeface="MV Boli"/>
                <a:cs typeface="MV Boli"/>
              </a:rPr>
              <a:t>schedule</a:t>
            </a:r>
            <a:r>
              <a:rPr sz="1600" i="1" spc="-245" dirty="0">
                <a:latin typeface="MV Boli"/>
                <a:cs typeface="MV Boli"/>
              </a:rPr>
              <a:t> </a:t>
            </a:r>
            <a:r>
              <a:rPr sz="1600" i="1" spc="-95" dirty="0">
                <a:latin typeface="MV Boli"/>
                <a:cs typeface="MV Boli"/>
              </a:rPr>
              <a:t>update</a:t>
            </a:r>
            <a:r>
              <a:rPr sz="1600" i="1" spc="-210" dirty="0">
                <a:latin typeface="MV Boli"/>
                <a:cs typeface="MV Boli"/>
              </a:rPr>
              <a:t> </a:t>
            </a:r>
            <a:r>
              <a:rPr sz="1600" i="1" spc="-100" dirty="0">
                <a:latin typeface="MV Boli"/>
                <a:cs typeface="MV Boli"/>
              </a:rPr>
              <a:t>starting</a:t>
            </a:r>
            <a:r>
              <a:rPr sz="1600" i="1" spc="-200" dirty="0">
                <a:latin typeface="MV Boli"/>
                <a:cs typeface="MV Boli"/>
              </a:rPr>
              <a:t> </a:t>
            </a:r>
            <a:r>
              <a:rPr sz="1600" i="1" spc="-55" dirty="0">
                <a:latin typeface="MV Boli"/>
                <a:cs typeface="MV Boli"/>
              </a:rPr>
              <a:t>in</a:t>
            </a:r>
            <a:r>
              <a:rPr sz="1600" i="1" spc="-220" dirty="0">
                <a:latin typeface="MV Boli"/>
                <a:cs typeface="MV Boli"/>
              </a:rPr>
              <a:t> </a:t>
            </a:r>
            <a:r>
              <a:rPr sz="1600" i="1" spc="-90" dirty="0">
                <a:latin typeface="MV Boli"/>
                <a:cs typeface="MV Boli"/>
              </a:rPr>
              <a:t>2026</a:t>
            </a:r>
            <a:endParaRPr sz="1600">
              <a:latin typeface="MV Boli"/>
              <a:cs typeface="MV Boli"/>
            </a:endParaRPr>
          </a:p>
        </p:txBody>
      </p:sp>
      <p:sp>
        <p:nvSpPr>
          <p:cNvPr id="18" name="object 18"/>
          <p:cNvSpPr/>
          <p:nvPr/>
        </p:nvSpPr>
        <p:spPr>
          <a:xfrm>
            <a:off x="8301368" y="5764161"/>
            <a:ext cx="58419" cy="0"/>
          </a:xfrm>
          <a:custGeom>
            <a:avLst/>
            <a:gdLst/>
            <a:ahLst/>
            <a:cxnLst/>
            <a:rect l="l" t="t" r="r" b="b"/>
            <a:pathLst>
              <a:path w="58420">
                <a:moveTo>
                  <a:pt x="0" y="0"/>
                </a:moveTo>
                <a:lnTo>
                  <a:pt x="57924" y="0"/>
                </a:lnTo>
              </a:path>
            </a:pathLst>
          </a:custGeom>
          <a:ln w="57150">
            <a:solidFill>
              <a:srgbClr val="002060"/>
            </a:solidFill>
          </a:ln>
        </p:spPr>
        <p:txBody>
          <a:bodyPr wrap="square" lIns="0" tIns="0" rIns="0" bIns="0" rtlCol="0"/>
          <a:lstStyle/>
          <a:p>
            <a:endParaRPr/>
          </a:p>
        </p:txBody>
      </p:sp>
      <p:sp>
        <p:nvSpPr>
          <p:cNvPr id="19" name="object 19"/>
          <p:cNvSpPr/>
          <p:nvPr/>
        </p:nvSpPr>
        <p:spPr>
          <a:xfrm>
            <a:off x="8244928" y="5879813"/>
            <a:ext cx="171450" cy="172085"/>
          </a:xfrm>
          <a:custGeom>
            <a:avLst/>
            <a:gdLst/>
            <a:ahLst/>
            <a:cxnLst/>
            <a:rect l="l" t="t" r="r" b="b"/>
            <a:pathLst>
              <a:path w="171450" h="172085">
                <a:moveTo>
                  <a:pt x="171450" y="0"/>
                </a:moveTo>
                <a:lnTo>
                  <a:pt x="0" y="381"/>
                </a:lnTo>
                <a:lnTo>
                  <a:pt x="86106" y="171640"/>
                </a:lnTo>
                <a:lnTo>
                  <a:pt x="171450" y="0"/>
                </a:lnTo>
                <a:close/>
              </a:path>
            </a:pathLst>
          </a:custGeom>
          <a:solidFill>
            <a:srgbClr val="002060"/>
          </a:solidFill>
        </p:spPr>
        <p:txBody>
          <a:bodyPr wrap="square" lIns="0" tIns="0" rIns="0" bIns="0" rtlCol="0"/>
          <a:lstStyle/>
          <a:p>
            <a:endParaRPr/>
          </a:p>
        </p:txBody>
      </p:sp>
      <p:sp>
        <p:nvSpPr>
          <p:cNvPr id="20" name="object 20"/>
          <p:cNvSpPr/>
          <p:nvPr/>
        </p:nvSpPr>
        <p:spPr>
          <a:xfrm>
            <a:off x="7911934" y="5562600"/>
            <a:ext cx="838200" cy="0"/>
          </a:xfrm>
          <a:custGeom>
            <a:avLst/>
            <a:gdLst/>
            <a:ahLst/>
            <a:cxnLst/>
            <a:rect l="l" t="t" r="r" b="b"/>
            <a:pathLst>
              <a:path w="838200">
                <a:moveTo>
                  <a:pt x="0" y="0"/>
                </a:moveTo>
                <a:lnTo>
                  <a:pt x="838200" y="0"/>
                </a:lnTo>
              </a:path>
            </a:pathLst>
          </a:custGeom>
          <a:ln w="57150">
            <a:solidFill>
              <a:srgbClr val="002060"/>
            </a:solidFill>
          </a:ln>
        </p:spPr>
        <p:txBody>
          <a:bodyPr wrap="square" lIns="0" tIns="0" rIns="0" bIns="0" rtlCol="0"/>
          <a:lstStyle/>
          <a:p>
            <a:endParaRPr/>
          </a:p>
        </p:txBody>
      </p:sp>
      <p:sp>
        <p:nvSpPr>
          <p:cNvPr id="21" name="object 21"/>
          <p:cNvSpPr/>
          <p:nvPr/>
        </p:nvSpPr>
        <p:spPr>
          <a:xfrm>
            <a:off x="7955179" y="2175344"/>
            <a:ext cx="296545" cy="247650"/>
          </a:xfrm>
          <a:custGeom>
            <a:avLst/>
            <a:gdLst/>
            <a:ahLst/>
            <a:cxnLst/>
            <a:rect l="l" t="t" r="r" b="b"/>
            <a:pathLst>
              <a:path w="296545" h="247650">
                <a:moveTo>
                  <a:pt x="0" y="247116"/>
                </a:moveTo>
                <a:lnTo>
                  <a:pt x="296494" y="0"/>
                </a:lnTo>
              </a:path>
            </a:pathLst>
          </a:custGeom>
          <a:ln w="57150">
            <a:solidFill>
              <a:srgbClr val="00B0F0"/>
            </a:solidFill>
          </a:ln>
        </p:spPr>
        <p:txBody>
          <a:bodyPr wrap="square" lIns="0" tIns="0" rIns="0" bIns="0" rtlCol="0"/>
          <a:lstStyle/>
          <a:p>
            <a:endParaRPr/>
          </a:p>
        </p:txBody>
      </p:sp>
      <p:sp>
        <p:nvSpPr>
          <p:cNvPr id="22" name="object 22"/>
          <p:cNvSpPr/>
          <p:nvPr/>
        </p:nvSpPr>
        <p:spPr>
          <a:xfrm>
            <a:off x="8174837" y="2083855"/>
            <a:ext cx="186690" cy="175895"/>
          </a:xfrm>
          <a:custGeom>
            <a:avLst/>
            <a:gdLst/>
            <a:ahLst/>
            <a:cxnLst/>
            <a:rect l="l" t="t" r="r" b="b"/>
            <a:pathLst>
              <a:path w="186690" h="175894">
                <a:moveTo>
                  <a:pt x="186588" y="0"/>
                </a:moveTo>
                <a:lnTo>
                  <a:pt x="0" y="43929"/>
                </a:lnTo>
                <a:lnTo>
                  <a:pt x="109778" y="175628"/>
                </a:lnTo>
                <a:lnTo>
                  <a:pt x="186588" y="0"/>
                </a:lnTo>
                <a:close/>
              </a:path>
            </a:pathLst>
          </a:custGeom>
          <a:solidFill>
            <a:srgbClr val="00B0F0"/>
          </a:solidFill>
        </p:spPr>
        <p:txBody>
          <a:bodyPr wrap="square" lIns="0" tIns="0" rIns="0" bIns="0" rtlCol="0"/>
          <a:lstStyle/>
          <a:p>
            <a:endParaRPr/>
          </a:p>
        </p:txBody>
      </p:sp>
      <p:sp>
        <p:nvSpPr>
          <p:cNvPr id="23" name="object 23"/>
          <p:cNvSpPr txBox="1"/>
          <p:nvPr/>
        </p:nvSpPr>
        <p:spPr>
          <a:xfrm>
            <a:off x="5722773" y="1780553"/>
            <a:ext cx="4803775" cy="1623521"/>
          </a:xfrm>
          <a:prstGeom prst="rect">
            <a:avLst/>
          </a:prstGeom>
        </p:spPr>
        <p:txBody>
          <a:bodyPr vert="horz" wrap="square" lIns="0" tIns="0" rIns="0" bIns="0" rtlCol="0">
            <a:spAutoFit/>
          </a:bodyPr>
          <a:lstStyle/>
          <a:p>
            <a:pPr marL="2699385"/>
            <a:r>
              <a:rPr sz="1600" i="1" spc="-80" dirty="0">
                <a:solidFill>
                  <a:srgbClr val="FF0000"/>
                </a:solidFill>
                <a:latin typeface="MV Boli"/>
                <a:cs typeface="MV Boli"/>
              </a:rPr>
              <a:t>25%</a:t>
            </a:r>
            <a:r>
              <a:rPr sz="1600" i="1" spc="-220" dirty="0">
                <a:solidFill>
                  <a:srgbClr val="FF0000"/>
                </a:solidFill>
                <a:latin typeface="MV Boli"/>
                <a:cs typeface="MV Boli"/>
              </a:rPr>
              <a:t> </a:t>
            </a:r>
            <a:r>
              <a:rPr sz="1600" i="1" spc="-55" dirty="0">
                <a:solidFill>
                  <a:srgbClr val="FF0000"/>
                </a:solidFill>
                <a:latin typeface="MV Boli"/>
                <a:cs typeface="MV Boli"/>
              </a:rPr>
              <a:t>in</a:t>
            </a:r>
            <a:r>
              <a:rPr sz="1600" i="1" spc="-245" dirty="0">
                <a:solidFill>
                  <a:srgbClr val="FF0000"/>
                </a:solidFill>
                <a:latin typeface="MV Boli"/>
                <a:cs typeface="MV Boli"/>
              </a:rPr>
              <a:t> </a:t>
            </a:r>
            <a:r>
              <a:rPr sz="1600" i="1" spc="-85" dirty="0">
                <a:solidFill>
                  <a:srgbClr val="FF0000"/>
                </a:solidFill>
                <a:latin typeface="MV Boli"/>
                <a:cs typeface="MV Boli"/>
              </a:rPr>
              <a:t>2019</a:t>
            </a:r>
            <a:r>
              <a:rPr sz="1600" i="1" spc="-215" dirty="0">
                <a:solidFill>
                  <a:srgbClr val="FF0000"/>
                </a:solidFill>
                <a:latin typeface="MV Boli"/>
                <a:cs typeface="MV Boli"/>
              </a:rPr>
              <a:t> </a:t>
            </a:r>
            <a:r>
              <a:rPr sz="1600" i="1" spc="-80" dirty="0">
                <a:solidFill>
                  <a:srgbClr val="FF0000"/>
                </a:solidFill>
                <a:latin typeface="MV Boli"/>
                <a:cs typeface="MV Boli"/>
              </a:rPr>
              <a:t>and</a:t>
            </a:r>
            <a:r>
              <a:rPr sz="1600" i="1" spc="-210" dirty="0">
                <a:solidFill>
                  <a:srgbClr val="FF0000"/>
                </a:solidFill>
                <a:latin typeface="MV Boli"/>
                <a:cs typeface="MV Boli"/>
              </a:rPr>
              <a:t> </a:t>
            </a:r>
            <a:r>
              <a:rPr sz="1600" i="1" spc="-90" dirty="0">
                <a:solidFill>
                  <a:srgbClr val="FF0000"/>
                </a:solidFill>
                <a:latin typeface="MV Boli"/>
                <a:cs typeface="MV Boli"/>
              </a:rPr>
              <a:t>2020</a:t>
            </a:r>
            <a:endParaRPr sz="1600" dirty="0">
              <a:solidFill>
                <a:srgbClr val="FF0000"/>
              </a:solidFill>
              <a:latin typeface="MV Boli"/>
              <a:cs typeface="MV Boli"/>
            </a:endParaRPr>
          </a:p>
          <a:p>
            <a:pPr>
              <a:lnSpc>
                <a:spcPct val="100000"/>
              </a:lnSpc>
            </a:pPr>
            <a:endParaRPr sz="1600" dirty="0">
              <a:solidFill>
                <a:srgbClr val="FF0000"/>
              </a:solidFill>
              <a:latin typeface="Times New Roman"/>
              <a:cs typeface="Times New Roman"/>
            </a:endParaRPr>
          </a:p>
          <a:p>
            <a:pPr>
              <a:spcBef>
                <a:spcPts val="15"/>
              </a:spcBef>
            </a:pPr>
            <a:endParaRPr sz="1650" dirty="0">
              <a:latin typeface="Times New Roman"/>
              <a:cs typeface="Times New Roman"/>
            </a:endParaRPr>
          </a:p>
          <a:p>
            <a:pPr marL="12700" marR="1092835" algn="ctr"/>
            <a:r>
              <a:rPr sz="1900" spc="-60" dirty="0">
                <a:solidFill>
                  <a:srgbClr val="FFFFFF"/>
                </a:solidFill>
                <a:latin typeface="Segoe UI"/>
                <a:cs typeface="Segoe UI"/>
              </a:rPr>
              <a:t>You </a:t>
            </a:r>
            <a:r>
              <a:rPr sz="1900" spc="-10" dirty="0">
                <a:solidFill>
                  <a:srgbClr val="FFFFFF"/>
                </a:solidFill>
                <a:latin typeface="Segoe UI"/>
                <a:cs typeface="Segoe UI"/>
              </a:rPr>
              <a:t>must have </a:t>
            </a:r>
            <a:r>
              <a:rPr sz="1900" spc="-5" dirty="0">
                <a:solidFill>
                  <a:srgbClr val="FFFFFF"/>
                </a:solidFill>
                <a:latin typeface="Segoe UI"/>
                <a:cs typeface="Segoe UI"/>
              </a:rPr>
              <a:t>a </a:t>
            </a:r>
            <a:r>
              <a:rPr sz="1900" b="1" dirty="0">
                <a:solidFill>
                  <a:srgbClr val="00B0F0"/>
                </a:solidFill>
                <a:latin typeface="Segoe UI"/>
                <a:cs typeface="Segoe UI"/>
              </a:rPr>
              <a:t>certain </a:t>
            </a:r>
            <a:r>
              <a:rPr sz="1900" b="1" spc="-5" dirty="0">
                <a:solidFill>
                  <a:srgbClr val="00B0F0"/>
                </a:solidFill>
                <a:latin typeface="Segoe UI"/>
                <a:cs typeface="Segoe UI"/>
              </a:rPr>
              <a:t>% </a:t>
            </a:r>
            <a:r>
              <a:rPr sz="1900" spc="-20" dirty="0">
                <a:solidFill>
                  <a:srgbClr val="FFFFFF"/>
                </a:solidFill>
                <a:latin typeface="Segoe UI"/>
                <a:cs typeface="Segoe UI"/>
              </a:rPr>
              <a:t>of </a:t>
            </a:r>
            <a:r>
              <a:rPr sz="1900" spc="-15" dirty="0">
                <a:solidFill>
                  <a:srgbClr val="FFFFFF"/>
                </a:solidFill>
                <a:latin typeface="Segoe UI"/>
                <a:cs typeface="Segoe UI"/>
              </a:rPr>
              <a:t>your  </a:t>
            </a:r>
            <a:r>
              <a:rPr sz="1900" spc="-10" dirty="0">
                <a:solidFill>
                  <a:srgbClr val="FFFFFF"/>
                </a:solidFill>
                <a:latin typeface="Segoe UI"/>
                <a:cs typeface="Segoe UI"/>
              </a:rPr>
              <a:t>patients </a:t>
            </a:r>
            <a:r>
              <a:rPr sz="1900" dirty="0">
                <a:solidFill>
                  <a:srgbClr val="FFFFFF"/>
                </a:solidFill>
                <a:latin typeface="Segoe UI"/>
                <a:cs typeface="Segoe UI"/>
              </a:rPr>
              <a:t>or </a:t>
            </a:r>
            <a:r>
              <a:rPr sz="1900" spc="-10" dirty="0">
                <a:solidFill>
                  <a:srgbClr val="FFFFFF"/>
                </a:solidFill>
                <a:latin typeface="Segoe UI"/>
                <a:cs typeface="Segoe UI"/>
              </a:rPr>
              <a:t>payments through an  </a:t>
            </a:r>
            <a:r>
              <a:rPr sz="1900" b="1" spc="-5" dirty="0">
                <a:solidFill>
                  <a:srgbClr val="00B0F0"/>
                </a:solidFill>
                <a:latin typeface="Segoe UI"/>
                <a:cs typeface="Segoe UI"/>
              </a:rPr>
              <a:t>eligible</a:t>
            </a:r>
            <a:r>
              <a:rPr sz="1900" b="1" spc="-75" dirty="0">
                <a:solidFill>
                  <a:srgbClr val="00B0F0"/>
                </a:solidFill>
                <a:latin typeface="Segoe UI"/>
                <a:cs typeface="Segoe UI"/>
              </a:rPr>
              <a:t> </a:t>
            </a:r>
            <a:r>
              <a:rPr sz="1900" b="1" spc="-10" dirty="0">
                <a:solidFill>
                  <a:srgbClr val="00B0F0"/>
                </a:solidFill>
                <a:latin typeface="Segoe UI"/>
                <a:cs typeface="Segoe UI"/>
              </a:rPr>
              <a:t>APM</a:t>
            </a:r>
            <a:r>
              <a:rPr sz="1900" b="1" spc="-10" dirty="0">
                <a:solidFill>
                  <a:srgbClr val="FFFFFF"/>
                </a:solidFill>
                <a:latin typeface="Segoe UI"/>
                <a:cs typeface="Segoe UI"/>
              </a:rPr>
              <a:t>.</a:t>
            </a:r>
            <a:endParaRPr sz="1900" dirty="0">
              <a:latin typeface="Segoe UI"/>
              <a:cs typeface="Segoe UI"/>
            </a:endParaRPr>
          </a:p>
        </p:txBody>
      </p:sp>
    </p:spTree>
    <p:extLst>
      <p:ext uri="{BB962C8B-B14F-4D97-AF65-F5344CB8AC3E}">
        <p14:creationId xmlns:p14="http://schemas.microsoft.com/office/powerpoint/2010/main" val="177530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6477001" y="5920039"/>
            <a:ext cx="178435" cy="171450"/>
          </a:xfrm>
          <a:custGeom>
            <a:avLst/>
            <a:gdLst/>
            <a:ahLst/>
            <a:cxnLst/>
            <a:rect l="l" t="t" r="r" b="b"/>
            <a:pathLst>
              <a:path w="178435" h="171450">
                <a:moveTo>
                  <a:pt x="163677" y="0"/>
                </a:moveTo>
                <a:lnTo>
                  <a:pt x="0" y="99758"/>
                </a:lnTo>
                <a:lnTo>
                  <a:pt x="178015" y="170853"/>
                </a:lnTo>
                <a:lnTo>
                  <a:pt x="163677" y="0"/>
                </a:lnTo>
                <a:close/>
              </a:path>
            </a:pathLst>
          </a:custGeom>
          <a:solidFill>
            <a:srgbClr val="387D2F"/>
          </a:solidFill>
        </p:spPr>
        <p:txBody>
          <a:bodyPr wrap="square" lIns="0" tIns="0" rIns="0" bIns="0" rtlCol="0"/>
          <a:lstStyle/>
          <a:p>
            <a:endParaRPr/>
          </a:p>
        </p:txBody>
      </p:sp>
      <p:grpSp>
        <p:nvGrpSpPr>
          <p:cNvPr id="25" name="Group 24"/>
          <p:cNvGrpSpPr/>
          <p:nvPr/>
        </p:nvGrpSpPr>
        <p:grpSpPr>
          <a:xfrm>
            <a:off x="897346" y="1740683"/>
            <a:ext cx="7831596" cy="4822867"/>
            <a:chOff x="2099613" y="1791483"/>
            <a:chExt cx="7831596" cy="4822867"/>
          </a:xfrm>
        </p:grpSpPr>
        <p:sp>
          <p:nvSpPr>
            <p:cNvPr id="2" name="object 2"/>
            <p:cNvSpPr/>
            <p:nvPr/>
          </p:nvSpPr>
          <p:spPr>
            <a:xfrm>
              <a:off x="7374699" y="5087810"/>
              <a:ext cx="2556510" cy="1526540"/>
            </a:xfrm>
            <a:custGeom>
              <a:avLst/>
              <a:gdLst/>
              <a:ahLst/>
              <a:cxnLst/>
              <a:rect l="l" t="t" r="r" b="b"/>
              <a:pathLst>
                <a:path w="2556509" h="1526540">
                  <a:moveTo>
                    <a:pt x="0" y="0"/>
                  </a:moveTo>
                  <a:lnTo>
                    <a:pt x="2556217" y="0"/>
                  </a:lnTo>
                  <a:lnTo>
                    <a:pt x="2556217" y="1525943"/>
                  </a:lnTo>
                  <a:lnTo>
                    <a:pt x="0" y="1525943"/>
                  </a:lnTo>
                  <a:lnTo>
                    <a:pt x="0" y="0"/>
                  </a:lnTo>
                  <a:close/>
                </a:path>
              </a:pathLst>
            </a:custGeom>
            <a:solidFill>
              <a:srgbClr val="D7E4BD"/>
            </a:solidFill>
          </p:spPr>
          <p:txBody>
            <a:bodyPr wrap="square" lIns="0" tIns="0" rIns="0" bIns="0" rtlCol="0"/>
            <a:lstStyle/>
            <a:p>
              <a:endParaRPr/>
            </a:p>
          </p:txBody>
        </p:sp>
        <p:sp>
          <p:nvSpPr>
            <p:cNvPr id="3" name="object 3"/>
            <p:cNvSpPr/>
            <p:nvPr/>
          </p:nvSpPr>
          <p:spPr>
            <a:xfrm>
              <a:off x="2629181" y="1916391"/>
              <a:ext cx="4724400" cy="553720"/>
            </a:xfrm>
            <a:custGeom>
              <a:avLst/>
              <a:gdLst/>
              <a:ahLst/>
              <a:cxnLst/>
              <a:rect l="l" t="t" r="r" b="b"/>
              <a:pathLst>
                <a:path w="4724400" h="553719">
                  <a:moveTo>
                    <a:pt x="4447755" y="0"/>
                  </a:moveTo>
                  <a:lnTo>
                    <a:pt x="0" y="0"/>
                  </a:lnTo>
                  <a:lnTo>
                    <a:pt x="0" y="553300"/>
                  </a:lnTo>
                  <a:lnTo>
                    <a:pt x="4447755" y="553300"/>
                  </a:lnTo>
                  <a:lnTo>
                    <a:pt x="4724400" y="276644"/>
                  </a:lnTo>
                  <a:lnTo>
                    <a:pt x="4447755" y="0"/>
                  </a:lnTo>
                  <a:close/>
                </a:path>
              </a:pathLst>
            </a:custGeom>
            <a:solidFill>
              <a:srgbClr val="002060"/>
            </a:solidFill>
          </p:spPr>
          <p:txBody>
            <a:bodyPr wrap="square" lIns="0" tIns="0" rIns="0" bIns="0" rtlCol="0"/>
            <a:lstStyle/>
            <a:p>
              <a:endParaRPr/>
            </a:p>
          </p:txBody>
        </p:sp>
        <p:sp>
          <p:nvSpPr>
            <p:cNvPr id="5" name="object 5"/>
            <p:cNvSpPr txBox="1"/>
            <p:nvPr/>
          </p:nvSpPr>
          <p:spPr>
            <a:xfrm>
              <a:off x="2707892" y="2669209"/>
              <a:ext cx="1283335" cy="284480"/>
            </a:xfrm>
            <a:prstGeom prst="rect">
              <a:avLst/>
            </a:prstGeom>
          </p:spPr>
          <p:txBody>
            <a:bodyPr vert="horz" wrap="square" lIns="0" tIns="0" rIns="0" bIns="0" rtlCol="0">
              <a:spAutoFit/>
            </a:bodyPr>
            <a:lstStyle/>
            <a:p>
              <a:pPr marL="12700"/>
              <a:r>
                <a:rPr b="1" dirty="0">
                  <a:solidFill>
                    <a:srgbClr val="1F497D"/>
                  </a:solidFill>
                  <a:latin typeface="Segoe UI"/>
                  <a:cs typeface="Segoe UI"/>
                </a:rPr>
                <a:t>Not in</a:t>
              </a:r>
              <a:r>
                <a:rPr b="1" spc="-110" dirty="0">
                  <a:solidFill>
                    <a:srgbClr val="1F497D"/>
                  </a:solidFill>
                  <a:latin typeface="Segoe UI"/>
                  <a:cs typeface="Segoe UI"/>
                </a:rPr>
                <a:t> </a:t>
              </a:r>
              <a:r>
                <a:rPr b="1" spc="-5" dirty="0">
                  <a:solidFill>
                    <a:srgbClr val="1F497D"/>
                  </a:solidFill>
                  <a:latin typeface="Segoe UI"/>
                  <a:cs typeface="Segoe UI"/>
                </a:rPr>
                <a:t>APM</a:t>
              </a:r>
              <a:endParaRPr>
                <a:latin typeface="Segoe UI"/>
                <a:cs typeface="Segoe UI"/>
              </a:endParaRPr>
            </a:p>
          </p:txBody>
        </p:sp>
        <p:sp>
          <p:nvSpPr>
            <p:cNvPr id="6" name="object 6"/>
            <p:cNvSpPr txBox="1"/>
            <p:nvPr/>
          </p:nvSpPr>
          <p:spPr>
            <a:xfrm>
              <a:off x="5713984" y="2655722"/>
              <a:ext cx="819150" cy="284480"/>
            </a:xfrm>
            <a:prstGeom prst="rect">
              <a:avLst/>
            </a:prstGeom>
          </p:spPr>
          <p:txBody>
            <a:bodyPr vert="horz" wrap="square" lIns="0" tIns="0" rIns="0" bIns="0" rtlCol="0">
              <a:spAutoFit/>
            </a:bodyPr>
            <a:lstStyle/>
            <a:p>
              <a:pPr marL="12700"/>
              <a:r>
                <a:rPr b="1" dirty="0">
                  <a:solidFill>
                    <a:srgbClr val="1F497D"/>
                  </a:solidFill>
                  <a:latin typeface="Segoe UI"/>
                  <a:cs typeface="Segoe UI"/>
                </a:rPr>
                <a:t>In</a:t>
              </a:r>
              <a:r>
                <a:rPr b="1" spc="-100" dirty="0">
                  <a:solidFill>
                    <a:srgbClr val="1F497D"/>
                  </a:solidFill>
                  <a:latin typeface="Segoe UI"/>
                  <a:cs typeface="Segoe UI"/>
                </a:rPr>
                <a:t> </a:t>
              </a:r>
              <a:r>
                <a:rPr b="1" spc="-5" dirty="0">
                  <a:solidFill>
                    <a:srgbClr val="1F497D"/>
                  </a:solidFill>
                  <a:latin typeface="Segoe UI"/>
                  <a:cs typeface="Segoe UI"/>
                </a:rPr>
                <a:t>APM</a:t>
              </a:r>
              <a:endParaRPr>
                <a:latin typeface="Segoe UI"/>
                <a:cs typeface="Segoe UI"/>
              </a:endParaRPr>
            </a:p>
          </p:txBody>
        </p:sp>
        <p:sp>
          <p:nvSpPr>
            <p:cNvPr id="7" name="object 7"/>
            <p:cNvSpPr txBox="1"/>
            <p:nvPr/>
          </p:nvSpPr>
          <p:spPr>
            <a:xfrm>
              <a:off x="7853451" y="2665323"/>
              <a:ext cx="1673860" cy="284480"/>
            </a:xfrm>
            <a:prstGeom prst="rect">
              <a:avLst/>
            </a:prstGeom>
          </p:spPr>
          <p:txBody>
            <a:bodyPr vert="horz" wrap="square" lIns="0" tIns="0" rIns="0" bIns="0" rtlCol="0">
              <a:spAutoFit/>
            </a:bodyPr>
            <a:lstStyle/>
            <a:p>
              <a:pPr marL="12700"/>
              <a:r>
                <a:rPr b="1" dirty="0">
                  <a:solidFill>
                    <a:srgbClr val="1F497D"/>
                  </a:solidFill>
                  <a:latin typeface="Segoe UI"/>
                  <a:cs typeface="Segoe UI"/>
                </a:rPr>
                <a:t>In </a:t>
              </a:r>
              <a:r>
                <a:rPr b="1" dirty="0">
                  <a:solidFill>
                    <a:srgbClr val="00B050"/>
                  </a:solidFill>
                  <a:latin typeface="Segoe UI"/>
                  <a:cs typeface="Segoe UI"/>
                </a:rPr>
                <a:t>eligible</a:t>
              </a:r>
              <a:r>
                <a:rPr b="1" spc="-100" dirty="0">
                  <a:solidFill>
                    <a:srgbClr val="00B050"/>
                  </a:solidFill>
                  <a:latin typeface="Segoe UI"/>
                  <a:cs typeface="Segoe UI"/>
                </a:rPr>
                <a:t> </a:t>
              </a:r>
              <a:r>
                <a:rPr b="1" spc="-5" dirty="0">
                  <a:solidFill>
                    <a:srgbClr val="1F497D"/>
                  </a:solidFill>
                  <a:latin typeface="Segoe UI"/>
                  <a:cs typeface="Segoe UI"/>
                </a:rPr>
                <a:t>APM</a:t>
              </a:r>
              <a:endParaRPr dirty="0">
                <a:latin typeface="Segoe UI"/>
                <a:cs typeface="Segoe UI"/>
              </a:endParaRPr>
            </a:p>
          </p:txBody>
        </p:sp>
        <p:sp>
          <p:nvSpPr>
            <p:cNvPr id="8" name="object 8"/>
            <p:cNvSpPr txBox="1"/>
            <p:nvPr/>
          </p:nvSpPr>
          <p:spPr>
            <a:xfrm>
              <a:off x="2243214" y="3219348"/>
              <a:ext cx="2214245" cy="393698"/>
            </a:xfrm>
            <a:prstGeom prst="rect">
              <a:avLst/>
            </a:prstGeom>
            <a:solidFill>
              <a:srgbClr val="BCF0FA"/>
            </a:solidFill>
          </p:spPr>
          <p:txBody>
            <a:bodyPr vert="horz" wrap="square" lIns="0" tIns="146050" rIns="0" bIns="0" rtlCol="0">
              <a:spAutoFit/>
            </a:bodyPr>
            <a:lstStyle/>
            <a:p>
              <a:pPr marL="305435">
                <a:spcBef>
                  <a:spcPts val="1150"/>
                </a:spcBef>
              </a:pPr>
              <a:r>
                <a:rPr sz="1600" spc="-10" dirty="0">
                  <a:solidFill>
                    <a:srgbClr val="1F497D"/>
                  </a:solidFill>
                  <a:latin typeface="Segoe UI"/>
                  <a:cs typeface="Segoe UI"/>
                </a:rPr>
                <a:t>MIPS</a:t>
              </a:r>
              <a:r>
                <a:rPr sz="1600" spc="-75" dirty="0">
                  <a:solidFill>
                    <a:srgbClr val="1F497D"/>
                  </a:solidFill>
                  <a:latin typeface="Segoe UI"/>
                  <a:cs typeface="Segoe UI"/>
                </a:rPr>
                <a:t> </a:t>
              </a:r>
              <a:r>
                <a:rPr sz="1600" spc="-5" dirty="0">
                  <a:solidFill>
                    <a:srgbClr val="1F497D"/>
                  </a:solidFill>
                  <a:latin typeface="Segoe UI"/>
                  <a:cs typeface="Segoe UI"/>
                </a:rPr>
                <a:t>adjustments</a:t>
              </a:r>
              <a:endParaRPr sz="1600">
                <a:latin typeface="Segoe UI"/>
                <a:cs typeface="Segoe UI"/>
              </a:endParaRPr>
            </a:p>
          </p:txBody>
        </p:sp>
        <p:sp>
          <p:nvSpPr>
            <p:cNvPr id="9" name="object 9"/>
            <p:cNvSpPr txBox="1"/>
            <p:nvPr/>
          </p:nvSpPr>
          <p:spPr>
            <a:xfrm>
              <a:off x="5043564" y="4172927"/>
              <a:ext cx="2159635" cy="625812"/>
            </a:xfrm>
            <a:prstGeom prst="rect">
              <a:avLst/>
            </a:prstGeom>
            <a:solidFill>
              <a:srgbClr val="00B0F0"/>
            </a:solidFill>
          </p:spPr>
          <p:txBody>
            <a:bodyPr vert="horz" wrap="square" lIns="0" tIns="132080" rIns="0" bIns="0" rtlCol="0">
              <a:spAutoFit/>
            </a:bodyPr>
            <a:lstStyle/>
            <a:p>
              <a:pPr marL="731520" marR="488950" indent="-234950">
                <a:spcBef>
                  <a:spcPts val="1040"/>
                </a:spcBef>
              </a:pPr>
              <a:r>
                <a:rPr sz="1600" spc="-5" dirty="0">
                  <a:solidFill>
                    <a:srgbClr val="1F497D"/>
                  </a:solidFill>
                  <a:latin typeface="Segoe UI"/>
                  <a:cs typeface="Segoe UI"/>
                </a:rPr>
                <a:t>A</a:t>
              </a:r>
              <a:r>
                <a:rPr sz="1600" spc="-15" dirty="0">
                  <a:solidFill>
                    <a:srgbClr val="1F497D"/>
                  </a:solidFill>
                  <a:latin typeface="Segoe UI"/>
                  <a:cs typeface="Segoe UI"/>
                </a:rPr>
                <a:t>P</a:t>
              </a:r>
              <a:r>
                <a:rPr sz="1600" spc="-10" dirty="0">
                  <a:solidFill>
                    <a:srgbClr val="1F497D"/>
                  </a:solidFill>
                  <a:latin typeface="Segoe UI"/>
                  <a:cs typeface="Segoe UI"/>
                </a:rPr>
                <a:t>M-</a:t>
              </a:r>
              <a:r>
                <a:rPr sz="1600" spc="-15" dirty="0">
                  <a:solidFill>
                    <a:srgbClr val="1F497D"/>
                  </a:solidFill>
                  <a:latin typeface="Segoe UI"/>
                  <a:cs typeface="Segoe UI"/>
                </a:rPr>
                <a:t>s</a:t>
              </a:r>
              <a:r>
                <a:rPr sz="1600" spc="-10" dirty="0">
                  <a:solidFill>
                    <a:srgbClr val="1F497D"/>
                  </a:solidFill>
                  <a:latin typeface="Segoe UI"/>
                  <a:cs typeface="Segoe UI"/>
                </a:rPr>
                <a:t>p</a:t>
              </a:r>
              <a:r>
                <a:rPr sz="1600" dirty="0">
                  <a:solidFill>
                    <a:srgbClr val="1F497D"/>
                  </a:solidFill>
                  <a:latin typeface="Segoe UI"/>
                  <a:cs typeface="Segoe UI"/>
                </a:rPr>
                <a:t>e</a:t>
              </a:r>
              <a:r>
                <a:rPr sz="1600" spc="-10" dirty="0">
                  <a:solidFill>
                    <a:srgbClr val="1F497D"/>
                  </a:solidFill>
                  <a:latin typeface="Segoe UI"/>
                  <a:cs typeface="Segoe UI"/>
                </a:rPr>
                <a:t>ci</a:t>
              </a:r>
              <a:r>
                <a:rPr sz="1600" spc="-5" dirty="0">
                  <a:solidFill>
                    <a:srgbClr val="1F497D"/>
                  </a:solidFill>
                  <a:latin typeface="Segoe UI"/>
                  <a:cs typeface="Segoe UI"/>
                </a:rPr>
                <a:t>f</a:t>
              </a:r>
              <a:r>
                <a:rPr sz="1600" spc="-10" dirty="0">
                  <a:solidFill>
                    <a:srgbClr val="1F497D"/>
                  </a:solidFill>
                  <a:latin typeface="Segoe UI"/>
                  <a:cs typeface="Segoe UI"/>
                </a:rPr>
                <a:t>i</a:t>
              </a:r>
              <a:r>
                <a:rPr sz="1600" spc="-5" dirty="0">
                  <a:solidFill>
                    <a:srgbClr val="1F497D"/>
                  </a:solidFill>
                  <a:latin typeface="Segoe UI"/>
                  <a:cs typeface="Segoe UI"/>
                </a:rPr>
                <a:t>c  </a:t>
              </a:r>
              <a:r>
                <a:rPr sz="1600" spc="-15" dirty="0">
                  <a:solidFill>
                    <a:srgbClr val="1F497D"/>
                  </a:solidFill>
                  <a:latin typeface="Segoe UI"/>
                  <a:cs typeface="Segoe UI"/>
                </a:rPr>
                <a:t>rewards</a:t>
              </a:r>
              <a:endParaRPr sz="1600">
                <a:latin typeface="Segoe UI"/>
                <a:cs typeface="Segoe UI"/>
              </a:endParaRPr>
            </a:p>
          </p:txBody>
        </p:sp>
        <p:sp>
          <p:nvSpPr>
            <p:cNvPr id="10" name="object 10"/>
            <p:cNvSpPr txBox="1"/>
            <p:nvPr/>
          </p:nvSpPr>
          <p:spPr>
            <a:xfrm>
              <a:off x="7610628" y="5334000"/>
              <a:ext cx="2159635" cy="815608"/>
            </a:xfrm>
            <a:prstGeom prst="rect">
              <a:avLst/>
            </a:prstGeom>
            <a:solidFill>
              <a:srgbClr val="92D050"/>
            </a:solidFill>
          </p:spPr>
          <p:txBody>
            <a:bodyPr vert="horz" wrap="square" lIns="0" tIns="0" rIns="0" bIns="0" rtlCol="0">
              <a:spAutoFit/>
            </a:bodyPr>
            <a:lstStyle/>
            <a:p>
              <a:pPr>
                <a:lnSpc>
                  <a:spcPct val="100000"/>
                </a:lnSpc>
              </a:pPr>
              <a:endParaRPr sz="1700" dirty="0">
                <a:latin typeface="Times New Roman"/>
                <a:cs typeface="Times New Roman"/>
              </a:endParaRPr>
            </a:p>
            <a:p>
              <a:pPr marL="748665" marR="340995" indent="-399415"/>
              <a:r>
                <a:rPr b="1" spc="-5" dirty="0">
                  <a:solidFill>
                    <a:srgbClr val="1F497D"/>
                  </a:solidFill>
                  <a:latin typeface="Segoe UI"/>
                  <a:cs typeface="Segoe UI"/>
                </a:rPr>
                <a:t>5% lump</a:t>
              </a:r>
              <a:r>
                <a:rPr b="1" spc="-65" dirty="0">
                  <a:solidFill>
                    <a:srgbClr val="1F497D"/>
                  </a:solidFill>
                  <a:latin typeface="Segoe UI"/>
                  <a:cs typeface="Segoe UI"/>
                </a:rPr>
                <a:t> </a:t>
              </a:r>
              <a:r>
                <a:rPr b="1" dirty="0">
                  <a:solidFill>
                    <a:srgbClr val="1F497D"/>
                  </a:solidFill>
                  <a:latin typeface="Segoe UI"/>
                  <a:cs typeface="Segoe UI"/>
                </a:rPr>
                <a:t>sum  </a:t>
              </a:r>
              <a:r>
                <a:rPr b="1" spc="-5" dirty="0">
                  <a:solidFill>
                    <a:srgbClr val="1F497D"/>
                  </a:solidFill>
                  <a:latin typeface="Segoe UI"/>
                  <a:cs typeface="Segoe UI"/>
                </a:rPr>
                <a:t>bonus</a:t>
              </a:r>
              <a:endParaRPr dirty="0">
                <a:latin typeface="Segoe UI"/>
                <a:cs typeface="Segoe UI"/>
              </a:endParaRPr>
            </a:p>
          </p:txBody>
        </p:sp>
        <p:sp>
          <p:nvSpPr>
            <p:cNvPr id="11" name="object 11"/>
            <p:cNvSpPr txBox="1"/>
            <p:nvPr/>
          </p:nvSpPr>
          <p:spPr>
            <a:xfrm>
              <a:off x="7615314" y="4172927"/>
              <a:ext cx="2159635" cy="625812"/>
            </a:xfrm>
            <a:prstGeom prst="rect">
              <a:avLst/>
            </a:prstGeom>
            <a:solidFill>
              <a:srgbClr val="00B0F0"/>
            </a:solidFill>
          </p:spPr>
          <p:txBody>
            <a:bodyPr vert="horz" wrap="square" lIns="0" tIns="132080" rIns="0" bIns="0" rtlCol="0">
              <a:spAutoFit/>
            </a:bodyPr>
            <a:lstStyle/>
            <a:p>
              <a:pPr marL="732155" marR="488950" indent="-234950">
                <a:spcBef>
                  <a:spcPts val="1040"/>
                </a:spcBef>
              </a:pPr>
              <a:r>
                <a:rPr sz="1600" spc="-5" dirty="0">
                  <a:solidFill>
                    <a:srgbClr val="1F497D"/>
                  </a:solidFill>
                  <a:latin typeface="Segoe UI"/>
                  <a:cs typeface="Segoe UI"/>
                </a:rPr>
                <a:t>A</a:t>
              </a:r>
              <a:r>
                <a:rPr sz="1600" spc="-15" dirty="0">
                  <a:solidFill>
                    <a:srgbClr val="1F497D"/>
                  </a:solidFill>
                  <a:latin typeface="Segoe UI"/>
                  <a:cs typeface="Segoe UI"/>
                </a:rPr>
                <a:t>P</a:t>
              </a:r>
              <a:r>
                <a:rPr sz="1600" spc="-10" dirty="0">
                  <a:solidFill>
                    <a:srgbClr val="1F497D"/>
                  </a:solidFill>
                  <a:latin typeface="Segoe UI"/>
                  <a:cs typeface="Segoe UI"/>
                </a:rPr>
                <a:t>M-</a:t>
              </a:r>
              <a:r>
                <a:rPr sz="1600" spc="-15" dirty="0">
                  <a:solidFill>
                    <a:srgbClr val="1F497D"/>
                  </a:solidFill>
                  <a:latin typeface="Segoe UI"/>
                  <a:cs typeface="Segoe UI"/>
                </a:rPr>
                <a:t>s</a:t>
              </a:r>
              <a:r>
                <a:rPr sz="1600" spc="-10" dirty="0">
                  <a:solidFill>
                    <a:srgbClr val="1F497D"/>
                  </a:solidFill>
                  <a:latin typeface="Segoe UI"/>
                  <a:cs typeface="Segoe UI"/>
                </a:rPr>
                <a:t>p</a:t>
              </a:r>
              <a:r>
                <a:rPr sz="1600" dirty="0">
                  <a:solidFill>
                    <a:srgbClr val="1F497D"/>
                  </a:solidFill>
                  <a:latin typeface="Segoe UI"/>
                  <a:cs typeface="Segoe UI"/>
                </a:rPr>
                <a:t>e</a:t>
              </a:r>
              <a:r>
                <a:rPr sz="1600" spc="-10" dirty="0">
                  <a:solidFill>
                    <a:srgbClr val="1F497D"/>
                  </a:solidFill>
                  <a:latin typeface="Segoe UI"/>
                  <a:cs typeface="Segoe UI"/>
                </a:rPr>
                <a:t>ci</a:t>
              </a:r>
              <a:r>
                <a:rPr sz="1600" spc="-5" dirty="0">
                  <a:solidFill>
                    <a:srgbClr val="1F497D"/>
                  </a:solidFill>
                  <a:latin typeface="Segoe UI"/>
                  <a:cs typeface="Segoe UI"/>
                </a:rPr>
                <a:t>f</a:t>
              </a:r>
              <a:r>
                <a:rPr sz="1600" spc="-10" dirty="0">
                  <a:solidFill>
                    <a:srgbClr val="1F497D"/>
                  </a:solidFill>
                  <a:latin typeface="Segoe UI"/>
                  <a:cs typeface="Segoe UI"/>
                </a:rPr>
                <a:t>i</a:t>
              </a:r>
              <a:r>
                <a:rPr sz="1600" spc="-5" dirty="0">
                  <a:solidFill>
                    <a:srgbClr val="1F497D"/>
                  </a:solidFill>
                  <a:latin typeface="Segoe UI"/>
                  <a:cs typeface="Segoe UI"/>
                </a:rPr>
                <a:t>c  </a:t>
              </a:r>
              <a:r>
                <a:rPr sz="1600" spc="-15" dirty="0">
                  <a:solidFill>
                    <a:srgbClr val="1F497D"/>
                  </a:solidFill>
                  <a:latin typeface="Segoe UI"/>
                  <a:cs typeface="Segoe UI"/>
                </a:rPr>
                <a:t>rewards</a:t>
              </a:r>
              <a:endParaRPr sz="1600">
                <a:latin typeface="Segoe UI"/>
                <a:cs typeface="Segoe UI"/>
              </a:endParaRPr>
            </a:p>
          </p:txBody>
        </p:sp>
        <p:sp>
          <p:nvSpPr>
            <p:cNvPr id="12" name="object 12"/>
            <p:cNvSpPr txBox="1"/>
            <p:nvPr/>
          </p:nvSpPr>
          <p:spPr>
            <a:xfrm>
              <a:off x="3538258" y="2033537"/>
              <a:ext cx="2513330" cy="315595"/>
            </a:xfrm>
            <a:prstGeom prst="rect">
              <a:avLst/>
            </a:prstGeom>
          </p:spPr>
          <p:txBody>
            <a:bodyPr vert="horz" wrap="square" lIns="0" tIns="0" rIns="0" bIns="0" rtlCol="0">
              <a:spAutoFit/>
            </a:bodyPr>
            <a:lstStyle/>
            <a:p>
              <a:pPr marL="12700"/>
              <a:r>
                <a:rPr sz="2000" dirty="0">
                  <a:solidFill>
                    <a:srgbClr val="DCE6F2"/>
                  </a:solidFill>
                  <a:latin typeface="Franklin Gothic Medium Cond"/>
                  <a:cs typeface="Franklin Gothic Medium Cond"/>
                </a:rPr>
                <a:t>Potential financial</a:t>
              </a:r>
              <a:r>
                <a:rPr sz="2000" spc="-55" dirty="0">
                  <a:solidFill>
                    <a:srgbClr val="DCE6F2"/>
                  </a:solidFill>
                  <a:latin typeface="Franklin Gothic Medium Cond"/>
                  <a:cs typeface="Franklin Gothic Medium Cond"/>
                </a:rPr>
                <a:t> </a:t>
              </a:r>
              <a:r>
                <a:rPr sz="2000" spc="5" dirty="0">
                  <a:solidFill>
                    <a:srgbClr val="DCE6F2"/>
                  </a:solidFill>
                  <a:latin typeface="Franklin Gothic Medium Cond"/>
                  <a:cs typeface="Franklin Gothic Medium Cond"/>
                </a:rPr>
                <a:t>rewards</a:t>
              </a:r>
              <a:endParaRPr sz="2000">
                <a:latin typeface="Franklin Gothic Medium Cond"/>
                <a:cs typeface="Franklin Gothic Medium Cond"/>
              </a:endParaRPr>
            </a:p>
          </p:txBody>
        </p:sp>
        <p:sp>
          <p:nvSpPr>
            <p:cNvPr id="13" name="object 13"/>
            <p:cNvSpPr/>
            <p:nvPr/>
          </p:nvSpPr>
          <p:spPr>
            <a:xfrm>
              <a:off x="2099613" y="1791483"/>
              <a:ext cx="818987" cy="811141"/>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5935027" y="3593084"/>
              <a:ext cx="384810" cy="616585"/>
            </a:xfrm>
            <a:prstGeom prst="rect">
              <a:avLst/>
            </a:prstGeom>
          </p:spPr>
          <p:txBody>
            <a:bodyPr vert="horz" wrap="square" lIns="0" tIns="0" rIns="0" bIns="0" rtlCol="0">
              <a:spAutoFit/>
            </a:bodyPr>
            <a:lstStyle/>
            <a:p>
              <a:pPr marL="12700"/>
              <a:r>
                <a:rPr sz="4000" b="1" spc="-5" dirty="0">
                  <a:solidFill>
                    <a:srgbClr val="1F497D"/>
                  </a:solidFill>
                  <a:latin typeface="Segoe UI"/>
                  <a:cs typeface="Segoe UI"/>
                </a:rPr>
                <a:t>+</a:t>
              </a:r>
              <a:endParaRPr sz="4000">
                <a:latin typeface="Segoe UI"/>
                <a:cs typeface="Segoe UI"/>
              </a:endParaRPr>
            </a:p>
          </p:txBody>
        </p:sp>
        <p:sp>
          <p:nvSpPr>
            <p:cNvPr id="15" name="object 15"/>
            <p:cNvSpPr txBox="1"/>
            <p:nvPr/>
          </p:nvSpPr>
          <p:spPr>
            <a:xfrm>
              <a:off x="4989043" y="3219348"/>
              <a:ext cx="2214245" cy="393698"/>
            </a:xfrm>
            <a:prstGeom prst="rect">
              <a:avLst/>
            </a:prstGeom>
            <a:solidFill>
              <a:srgbClr val="BCF0FA"/>
            </a:solidFill>
          </p:spPr>
          <p:txBody>
            <a:bodyPr vert="horz" wrap="square" lIns="0" tIns="146050" rIns="0" bIns="0" rtlCol="0">
              <a:spAutoFit/>
            </a:bodyPr>
            <a:lstStyle/>
            <a:p>
              <a:pPr marL="305435">
                <a:spcBef>
                  <a:spcPts val="1150"/>
                </a:spcBef>
              </a:pPr>
              <a:r>
                <a:rPr sz="1600" spc="-10" dirty="0">
                  <a:solidFill>
                    <a:srgbClr val="1F497D"/>
                  </a:solidFill>
                  <a:latin typeface="Segoe UI"/>
                  <a:cs typeface="Segoe UI"/>
                </a:rPr>
                <a:t>MIPS</a:t>
              </a:r>
              <a:r>
                <a:rPr sz="1600" spc="-75" dirty="0">
                  <a:solidFill>
                    <a:srgbClr val="1F497D"/>
                  </a:solidFill>
                  <a:latin typeface="Segoe UI"/>
                  <a:cs typeface="Segoe UI"/>
                </a:rPr>
                <a:t> </a:t>
              </a:r>
              <a:r>
                <a:rPr sz="1600" spc="-5" dirty="0">
                  <a:solidFill>
                    <a:srgbClr val="1F497D"/>
                  </a:solidFill>
                  <a:latin typeface="Segoe UI"/>
                  <a:cs typeface="Segoe UI"/>
                </a:rPr>
                <a:t>adjustments</a:t>
              </a:r>
              <a:endParaRPr sz="1600">
                <a:latin typeface="Segoe UI"/>
                <a:cs typeface="Segoe UI"/>
              </a:endParaRPr>
            </a:p>
          </p:txBody>
        </p:sp>
        <p:sp>
          <p:nvSpPr>
            <p:cNvPr id="16" name="object 16"/>
            <p:cNvSpPr txBox="1"/>
            <p:nvPr/>
          </p:nvSpPr>
          <p:spPr>
            <a:xfrm>
              <a:off x="8503551" y="4770311"/>
              <a:ext cx="384810" cy="616585"/>
            </a:xfrm>
            <a:prstGeom prst="rect">
              <a:avLst/>
            </a:prstGeom>
          </p:spPr>
          <p:txBody>
            <a:bodyPr vert="horz" wrap="square" lIns="0" tIns="0" rIns="0" bIns="0" rtlCol="0">
              <a:spAutoFit/>
            </a:bodyPr>
            <a:lstStyle/>
            <a:p>
              <a:pPr marL="12700"/>
              <a:r>
                <a:rPr sz="4000" b="1" spc="-5" dirty="0">
                  <a:solidFill>
                    <a:srgbClr val="1F497D"/>
                  </a:solidFill>
                  <a:latin typeface="Segoe UI"/>
                  <a:cs typeface="Segoe UI"/>
                </a:rPr>
                <a:t>+</a:t>
              </a:r>
              <a:endParaRPr sz="4000">
                <a:latin typeface="Segoe UI"/>
                <a:cs typeface="Segoe UI"/>
              </a:endParaRPr>
            </a:p>
          </p:txBody>
        </p:sp>
        <p:sp>
          <p:nvSpPr>
            <p:cNvPr id="17" name="object 17"/>
            <p:cNvSpPr/>
            <p:nvPr/>
          </p:nvSpPr>
          <p:spPr>
            <a:xfrm>
              <a:off x="2209800" y="3048000"/>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18" name="object 18"/>
            <p:cNvSpPr/>
            <p:nvPr/>
          </p:nvSpPr>
          <p:spPr>
            <a:xfrm>
              <a:off x="4964429" y="3048000"/>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19" name="object 19"/>
            <p:cNvSpPr/>
            <p:nvPr/>
          </p:nvSpPr>
          <p:spPr>
            <a:xfrm>
              <a:off x="7571346" y="3048000"/>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20" name="object 20"/>
            <p:cNvSpPr/>
            <p:nvPr/>
          </p:nvSpPr>
          <p:spPr>
            <a:xfrm>
              <a:off x="6619900" y="5640708"/>
              <a:ext cx="765810" cy="367665"/>
            </a:xfrm>
            <a:custGeom>
              <a:avLst/>
              <a:gdLst/>
              <a:ahLst/>
              <a:cxnLst/>
              <a:rect l="l" t="t" r="r" b="b"/>
              <a:pathLst>
                <a:path w="765810" h="367664">
                  <a:moveTo>
                    <a:pt x="765352" y="0"/>
                  </a:moveTo>
                  <a:lnTo>
                    <a:pt x="703597" y="2278"/>
                  </a:lnTo>
                  <a:lnTo>
                    <a:pt x="642864" y="8828"/>
                  </a:lnTo>
                  <a:lnTo>
                    <a:pt x="584179" y="19224"/>
                  </a:lnTo>
                  <a:lnTo>
                    <a:pt x="528565" y="33037"/>
                  </a:lnTo>
                  <a:lnTo>
                    <a:pt x="477045" y="49841"/>
                  </a:lnTo>
                  <a:lnTo>
                    <a:pt x="430643" y="69208"/>
                  </a:lnTo>
                  <a:lnTo>
                    <a:pt x="390382" y="90712"/>
                  </a:lnTo>
                  <a:lnTo>
                    <a:pt x="357287" y="113925"/>
                  </a:lnTo>
                  <a:lnTo>
                    <a:pt x="316685" y="163769"/>
                  </a:lnTo>
                  <a:lnTo>
                    <a:pt x="311226" y="189547"/>
                  </a:lnTo>
                  <a:lnTo>
                    <a:pt x="304850" y="217427"/>
                  </a:lnTo>
                  <a:lnTo>
                    <a:pt x="257734" y="271021"/>
                  </a:lnTo>
                  <a:lnTo>
                    <a:pt x="219587" y="295652"/>
                  </a:lnTo>
                  <a:lnTo>
                    <a:pt x="173444" y="318118"/>
                  </a:lnTo>
                  <a:lnTo>
                    <a:pt x="120600" y="337876"/>
                  </a:lnTo>
                  <a:lnTo>
                    <a:pt x="62353" y="354386"/>
                  </a:lnTo>
                  <a:lnTo>
                    <a:pt x="0" y="367106"/>
                  </a:lnTo>
                </a:path>
              </a:pathLst>
            </a:custGeom>
            <a:ln w="57150">
              <a:solidFill>
                <a:srgbClr val="387D2F"/>
              </a:solidFill>
            </a:ln>
          </p:spPr>
          <p:txBody>
            <a:bodyPr wrap="square" lIns="0" tIns="0" rIns="0" bIns="0" rtlCol="0"/>
            <a:lstStyle/>
            <a:p>
              <a:endParaRPr/>
            </a:p>
          </p:txBody>
        </p:sp>
        <p:sp>
          <p:nvSpPr>
            <p:cNvPr id="22" name="object 22"/>
            <p:cNvSpPr txBox="1"/>
            <p:nvPr/>
          </p:nvSpPr>
          <p:spPr>
            <a:xfrm>
              <a:off x="4290111" y="5386896"/>
              <a:ext cx="1746885" cy="802005"/>
            </a:xfrm>
            <a:prstGeom prst="rect">
              <a:avLst/>
            </a:prstGeom>
          </p:spPr>
          <p:txBody>
            <a:bodyPr vert="horz" wrap="square" lIns="0" tIns="0" rIns="0" bIns="0" rtlCol="0">
              <a:spAutoFit/>
            </a:bodyPr>
            <a:lstStyle/>
            <a:p>
              <a:pPr marL="12700" marR="5080" algn="ctr"/>
              <a:r>
                <a:rPr sz="1600" spc="-5" dirty="0">
                  <a:solidFill>
                    <a:srgbClr val="1F497D"/>
                  </a:solidFill>
                  <a:latin typeface="Segoe UI Light"/>
                  <a:cs typeface="Segoe UI Light"/>
                </a:rPr>
                <a:t>If you </a:t>
              </a:r>
              <a:r>
                <a:rPr sz="1600" spc="-15" dirty="0">
                  <a:solidFill>
                    <a:srgbClr val="1F497D"/>
                  </a:solidFill>
                  <a:latin typeface="Segoe UI Light"/>
                  <a:cs typeface="Segoe UI Light"/>
                </a:rPr>
                <a:t>are </a:t>
              </a:r>
              <a:r>
                <a:rPr sz="1600" spc="-5" dirty="0">
                  <a:solidFill>
                    <a:srgbClr val="1F497D"/>
                  </a:solidFill>
                  <a:latin typeface="Segoe UI Light"/>
                  <a:cs typeface="Segoe UI Light"/>
                </a:rPr>
                <a:t>a  </a:t>
              </a:r>
              <a:r>
                <a:rPr b="1" dirty="0">
                  <a:solidFill>
                    <a:srgbClr val="1F497D"/>
                  </a:solidFill>
                  <a:latin typeface="Segoe UI"/>
                  <a:cs typeface="Segoe UI"/>
                </a:rPr>
                <a:t>qualifying </a:t>
              </a:r>
              <a:r>
                <a:rPr b="1" spc="-5" dirty="0">
                  <a:solidFill>
                    <a:srgbClr val="1F497D"/>
                  </a:solidFill>
                  <a:latin typeface="Segoe UI"/>
                  <a:cs typeface="Segoe UI"/>
                </a:rPr>
                <a:t>APM  </a:t>
              </a:r>
              <a:r>
                <a:rPr b="1" dirty="0">
                  <a:solidFill>
                    <a:srgbClr val="1F497D"/>
                  </a:solidFill>
                  <a:latin typeface="Segoe UI"/>
                  <a:cs typeface="Segoe UI"/>
                </a:rPr>
                <a:t>participant</a:t>
              </a:r>
              <a:r>
                <a:rPr b="1" spc="-120" dirty="0">
                  <a:solidFill>
                    <a:srgbClr val="1F497D"/>
                  </a:solidFill>
                  <a:latin typeface="Segoe UI"/>
                  <a:cs typeface="Segoe UI"/>
                </a:rPr>
                <a:t> </a:t>
              </a:r>
              <a:r>
                <a:rPr b="1" spc="-5" dirty="0">
                  <a:solidFill>
                    <a:srgbClr val="1F497D"/>
                  </a:solidFill>
                  <a:latin typeface="Segoe UI"/>
                  <a:cs typeface="Segoe UI"/>
                </a:rPr>
                <a:t>(QP)</a:t>
              </a:r>
              <a:endParaRPr dirty="0">
                <a:latin typeface="Segoe UI"/>
                <a:cs typeface="Segoe UI"/>
              </a:endParaRPr>
            </a:p>
          </p:txBody>
        </p:sp>
      </p:grpSp>
      <p:sp>
        <p:nvSpPr>
          <p:cNvPr id="24" name="Rectangle 23"/>
          <p:cNvSpPr/>
          <p:nvPr/>
        </p:nvSpPr>
        <p:spPr>
          <a:xfrm>
            <a:off x="709383" y="264434"/>
            <a:ext cx="9109863" cy="1384995"/>
          </a:xfrm>
          <a:prstGeom prst="rect">
            <a:avLst/>
          </a:prstGeom>
        </p:spPr>
        <p:txBody>
          <a:bodyPr wrap="square">
            <a:spAutoFit/>
          </a:bodyPr>
          <a:lstStyle/>
          <a:p>
            <a:r>
              <a:rPr lang="en-US" sz="4200" spc="-5" dirty="0"/>
              <a:t>MACRA provides additional rewards for  participating </a:t>
            </a:r>
            <a:r>
              <a:rPr lang="en-US" sz="4200" dirty="0"/>
              <a:t>in</a:t>
            </a:r>
            <a:r>
              <a:rPr lang="en-US" sz="4200" spc="-30" dirty="0"/>
              <a:t> </a:t>
            </a:r>
            <a:r>
              <a:rPr lang="en-US" sz="4200" spc="-5" dirty="0"/>
              <a:t>APMs.</a:t>
            </a:r>
            <a:endParaRPr lang="en-US" sz="4200" dirty="0"/>
          </a:p>
        </p:txBody>
      </p:sp>
    </p:spTree>
    <p:extLst>
      <p:ext uri="{BB962C8B-B14F-4D97-AF65-F5344CB8AC3E}">
        <p14:creationId xmlns:p14="http://schemas.microsoft.com/office/powerpoint/2010/main" val="17036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1010" y="2038401"/>
            <a:ext cx="5766435" cy="4222115"/>
          </a:xfrm>
          <a:custGeom>
            <a:avLst/>
            <a:gdLst/>
            <a:ahLst/>
            <a:cxnLst/>
            <a:rect l="l" t="t" r="r" b="b"/>
            <a:pathLst>
              <a:path w="5766435" h="4222115">
                <a:moveTo>
                  <a:pt x="0" y="0"/>
                </a:moveTo>
                <a:lnTo>
                  <a:pt x="5766142" y="0"/>
                </a:lnTo>
                <a:lnTo>
                  <a:pt x="5766142" y="4222000"/>
                </a:lnTo>
                <a:lnTo>
                  <a:pt x="0" y="4222000"/>
                </a:lnTo>
                <a:lnTo>
                  <a:pt x="0" y="0"/>
                </a:lnTo>
                <a:close/>
              </a:path>
            </a:pathLst>
          </a:custGeom>
          <a:ln w="57149">
            <a:solidFill>
              <a:srgbClr val="0070C0"/>
            </a:solidFill>
            <a:prstDash val="lgDash"/>
          </a:ln>
        </p:spPr>
        <p:txBody>
          <a:bodyPr wrap="square" lIns="0" tIns="0" rIns="0" bIns="0" rtlCol="0"/>
          <a:lstStyle/>
          <a:p>
            <a:endParaRPr/>
          </a:p>
        </p:txBody>
      </p:sp>
      <p:sp>
        <p:nvSpPr>
          <p:cNvPr id="4" name="object 4"/>
          <p:cNvSpPr txBox="1">
            <a:spLocks noGrp="1"/>
          </p:cNvSpPr>
          <p:nvPr>
            <p:ph type="title"/>
          </p:nvPr>
        </p:nvSpPr>
        <p:spPr>
          <a:xfrm>
            <a:off x="417211" y="181403"/>
            <a:ext cx="9404723" cy="1292662"/>
          </a:xfrm>
          <a:prstGeom prst="rect">
            <a:avLst/>
          </a:prstGeom>
        </p:spPr>
        <p:txBody>
          <a:bodyPr vert="horz" wrap="square" lIns="0" tIns="0" rIns="0" bIns="0" rtlCol="0" anchor="t">
            <a:spAutoFit/>
          </a:bodyPr>
          <a:lstStyle/>
          <a:p>
            <a:pPr>
              <a:lnSpc>
                <a:spcPct val="100000"/>
              </a:lnSpc>
            </a:pPr>
            <a:r>
              <a:rPr lang="en-US" spc="-5" dirty="0">
                <a:solidFill>
                  <a:srgbClr val="FF0000"/>
                </a:solidFill>
              </a:rPr>
              <a:t>Note: </a:t>
            </a:r>
            <a:r>
              <a:rPr lang="en-US" spc="-5" dirty="0"/>
              <a:t>Most practitioners will be subject </a:t>
            </a:r>
            <a:r>
              <a:rPr lang="en-US" dirty="0"/>
              <a:t>to</a:t>
            </a:r>
            <a:r>
              <a:rPr lang="en-US" spc="65" dirty="0"/>
              <a:t> </a:t>
            </a:r>
            <a:r>
              <a:rPr lang="en-US" spc="-5" dirty="0">
                <a:solidFill>
                  <a:schemeClr val="tx1"/>
                </a:solidFill>
              </a:rPr>
              <a:t>MIPS.</a:t>
            </a:r>
            <a:endParaRPr dirty="0">
              <a:solidFill>
                <a:schemeClr val="tx1"/>
              </a:solidFill>
              <a:latin typeface="Times New Roman"/>
              <a:cs typeface="Times New Roman"/>
            </a:endParaRPr>
          </a:p>
        </p:txBody>
      </p:sp>
      <p:sp>
        <p:nvSpPr>
          <p:cNvPr id="6" name="object 6"/>
          <p:cNvSpPr txBox="1"/>
          <p:nvPr/>
        </p:nvSpPr>
        <p:spPr>
          <a:xfrm>
            <a:off x="2731584" y="2209939"/>
            <a:ext cx="1283335" cy="284480"/>
          </a:xfrm>
          <a:prstGeom prst="rect">
            <a:avLst/>
          </a:prstGeom>
        </p:spPr>
        <p:txBody>
          <a:bodyPr vert="horz" wrap="square" lIns="0" tIns="0" rIns="0" bIns="0" rtlCol="0">
            <a:spAutoFit/>
          </a:bodyPr>
          <a:lstStyle/>
          <a:p>
            <a:pPr marL="12700"/>
            <a:r>
              <a:rPr b="1" dirty="0">
                <a:solidFill>
                  <a:srgbClr val="17375E"/>
                </a:solidFill>
                <a:latin typeface="Segoe UI"/>
                <a:cs typeface="Segoe UI"/>
              </a:rPr>
              <a:t>Not in</a:t>
            </a:r>
            <a:r>
              <a:rPr b="1" spc="-110" dirty="0">
                <a:solidFill>
                  <a:srgbClr val="17375E"/>
                </a:solidFill>
                <a:latin typeface="Segoe UI"/>
                <a:cs typeface="Segoe UI"/>
              </a:rPr>
              <a:t> </a:t>
            </a:r>
            <a:r>
              <a:rPr b="1" spc="-5" dirty="0">
                <a:solidFill>
                  <a:srgbClr val="17375E"/>
                </a:solidFill>
                <a:latin typeface="Segoe UI"/>
                <a:cs typeface="Segoe UI"/>
              </a:rPr>
              <a:t>APM</a:t>
            </a:r>
            <a:endParaRPr>
              <a:latin typeface="Segoe UI"/>
              <a:cs typeface="Segoe UI"/>
            </a:endParaRPr>
          </a:p>
        </p:txBody>
      </p:sp>
      <p:sp>
        <p:nvSpPr>
          <p:cNvPr id="7" name="object 7"/>
          <p:cNvSpPr txBox="1"/>
          <p:nvPr/>
        </p:nvSpPr>
        <p:spPr>
          <a:xfrm>
            <a:off x="5020551" y="2196452"/>
            <a:ext cx="2181860" cy="284480"/>
          </a:xfrm>
          <a:prstGeom prst="rect">
            <a:avLst/>
          </a:prstGeom>
        </p:spPr>
        <p:txBody>
          <a:bodyPr vert="horz" wrap="square" lIns="0" tIns="0" rIns="0" bIns="0" rtlCol="0">
            <a:spAutoFit/>
          </a:bodyPr>
          <a:lstStyle/>
          <a:p>
            <a:pPr marL="12700"/>
            <a:r>
              <a:rPr b="1" dirty="0">
                <a:solidFill>
                  <a:srgbClr val="17375E"/>
                </a:solidFill>
                <a:latin typeface="Segoe UI"/>
                <a:cs typeface="Segoe UI"/>
              </a:rPr>
              <a:t>In non-eligible</a:t>
            </a:r>
            <a:r>
              <a:rPr b="1" spc="-125" dirty="0">
                <a:solidFill>
                  <a:srgbClr val="17375E"/>
                </a:solidFill>
                <a:latin typeface="Segoe UI"/>
                <a:cs typeface="Segoe UI"/>
              </a:rPr>
              <a:t> </a:t>
            </a:r>
            <a:r>
              <a:rPr b="1" spc="-5" dirty="0">
                <a:solidFill>
                  <a:srgbClr val="17375E"/>
                </a:solidFill>
                <a:latin typeface="Segoe UI"/>
                <a:cs typeface="Segoe UI"/>
              </a:rPr>
              <a:t>APM</a:t>
            </a:r>
            <a:endParaRPr>
              <a:latin typeface="Segoe UI"/>
              <a:cs typeface="Segoe UI"/>
            </a:endParaRPr>
          </a:p>
        </p:txBody>
      </p:sp>
      <p:sp>
        <p:nvSpPr>
          <p:cNvPr id="8" name="object 8"/>
          <p:cNvSpPr txBox="1"/>
          <p:nvPr/>
        </p:nvSpPr>
        <p:spPr>
          <a:xfrm>
            <a:off x="7755751" y="2196452"/>
            <a:ext cx="2040889" cy="284480"/>
          </a:xfrm>
          <a:prstGeom prst="rect">
            <a:avLst/>
          </a:prstGeom>
        </p:spPr>
        <p:txBody>
          <a:bodyPr vert="horz" wrap="square" lIns="0" tIns="0" rIns="0" bIns="0" rtlCol="0">
            <a:spAutoFit/>
          </a:bodyPr>
          <a:lstStyle/>
          <a:p>
            <a:pPr marL="12700"/>
            <a:r>
              <a:rPr b="1" dirty="0">
                <a:solidFill>
                  <a:srgbClr val="00B050"/>
                </a:solidFill>
                <a:latin typeface="Segoe UI"/>
                <a:cs typeface="Segoe UI"/>
              </a:rPr>
              <a:t>QP </a:t>
            </a:r>
            <a:r>
              <a:rPr b="1" dirty="0">
                <a:solidFill>
                  <a:srgbClr val="1F497D"/>
                </a:solidFill>
                <a:latin typeface="Segoe UI"/>
                <a:cs typeface="Segoe UI"/>
              </a:rPr>
              <a:t>in </a:t>
            </a:r>
            <a:r>
              <a:rPr b="1" dirty="0">
                <a:solidFill>
                  <a:srgbClr val="00B050"/>
                </a:solidFill>
                <a:latin typeface="Segoe UI"/>
                <a:cs typeface="Segoe UI"/>
              </a:rPr>
              <a:t>eligible</a:t>
            </a:r>
            <a:r>
              <a:rPr b="1" spc="-130" dirty="0">
                <a:solidFill>
                  <a:srgbClr val="00B050"/>
                </a:solidFill>
                <a:latin typeface="Segoe UI"/>
                <a:cs typeface="Segoe UI"/>
              </a:rPr>
              <a:t> </a:t>
            </a:r>
            <a:r>
              <a:rPr b="1" spc="-5" dirty="0">
                <a:solidFill>
                  <a:srgbClr val="1F497D"/>
                </a:solidFill>
                <a:latin typeface="Segoe UI"/>
                <a:cs typeface="Segoe UI"/>
              </a:rPr>
              <a:t>APM</a:t>
            </a:r>
            <a:endParaRPr>
              <a:latin typeface="Segoe UI"/>
              <a:cs typeface="Segoe UI"/>
            </a:endParaRPr>
          </a:p>
        </p:txBody>
      </p:sp>
      <p:sp>
        <p:nvSpPr>
          <p:cNvPr id="9" name="object 9"/>
          <p:cNvSpPr/>
          <p:nvPr/>
        </p:nvSpPr>
        <p:spPr>
          <a:xfrm>
            <a:off x="4988115" y="2588717"/>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10" name="object 10"/>
          <p:cNvSpPr/>
          <p:nvPr/>
        </p:nvSpPr>
        <p:spPr>
          <a:xfrm>
            <a:off x="7653311" y="2588717"/>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11" name="object 11"/>
          <p:cNvSpPr/>
          <p:nvPr/>
        </p:nvSpPr>
        <p:spPr>
          <a:xfrm>
            <a:off x="3450425" y="3542493"/>
            <a:ext cx="250151" cy="82597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994405" y="3533158"/>
            <a:ext cx="250164" cy="825977"/>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586598" y="3537827"/>
            <a:ext cx="250162" cy="82596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130590" y="3528492"/>
            <a:ext cx="250162" cy="825969"/>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3843807" y="2699480"/>
            <a:ext cx="250164" cy="825977"/>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387788" y="2690153"/>
            <a:ext cx="250164" cy="82596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2979978" y="2694819"/>
            <a:ext cx="250164" cy="825977"/>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2523972" y="2685484"/>
            <a:ext cx="250164" cy="82597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2145328" y="2694819"/>
            <a:ext cx="250158" cy="825977"/>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897642" y="3541015"/>
            <a:ext cx="250164" cy="825969"/>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1822271" y="6325690"/>
            <a:ext cx="1903730" cy="515526"/>
          </a:xfrm>
          <a:prstGeom prst="rect">
            <a:avLst/>
          </a:prstGeom>
        </p:spPr>
        <p:txBody>
          <a:bodyPr vert="horz" wrap="square" lIns="0" tIns="0" rIns="0" bIns="0" rtlCol="0">
            <a:spAutoFit/>
          </a:bodyPr>
          <a:lstStyle/>
          <a:p>
            <a:pPr marL="12700"/>
            <a:r>
              <a:rPr sz="1450" i="1" dirty="0">
                <a:latin typeface="Segoe UI Light"/>
                <a:cs typeface="Segoe UI Light"/>
              </a:rPr>
              <a:t>Note: </a:t>
            </a:r>
            <a:r>
              <a:rPr sz="1450" i="1" spc="-10" dirty="0">
                <a:latin typeface="Segoe UI Light"/>
                <a:cs typeface="Segoe UI Light"/>
              </a:rPr>
              <a:t>Figure </a:t>
            </a:r>
            <a:r>
              <a:rPr sz="1450" i="1" spc="-5" dirty="0">
                <a:latin typeface="Segoe UI Light"/>
                <a:cs typeface="Segoe UI Light"/>
              </a:rPr>
              <a:t>not </a:t>
            </a:r>
            <a:r>
              <a:rPr sz="1450" i="1" spc="10" dirty="0">
                <a:latin typeface="Segoe UI Light"/>
                <a:cs typeface="Segoe UI Light"/>
              </a:rPr>
              <a:t>to</a:t>
            </a:r>
            <a:r>
              <a:rPr sz="1450" i="1" spc="-140" dirty="0">
                <a:latin typeface="Segoe UI Light"/>
                <a:cs typeface="Segoe UI Light"/>
              </a:rPr>
              <a:t> </a:t>
            </a:r>
            <a:r>
              <a:rPr sz="1450" i="1" spc="-15" dirty="0">
                <a:latin typeface="Segoe UI Light"/>
                <a:cs typeface="Segoe UI Light"/>
              </a:rPr>
              <a:t>scale</a:t>
            </a:r>
            <a:r>
              <a:rPr sz="1900" i="1" spc="-15" dirty="0">
                <a:latin typeface="Segoe UI Light"/>
                <a:cs typeface="Segoe UI Light"/>
              </a:rPr>
              <a:t>.</a:t>
            </a:r>
            <a:endParaRPr sz="1900" dirty="0">
              <a:latin typeface="Segoe UI Light"/>
              <a:cs typeface="Segoe UI Light"/>
            </a:endParaRPr>
          </a:p>
        </p:txBody>
      </p:sp>
      <p:sp>
        <p:nvSpPr>
          <p:cNvPr id="22" name="object 22"/>
          <p:cNvSpPr/>
          <p:nvPr/>
        </p:nvSpPr>
        <p:spPr>
          <a:xfrm>
            <a:off x="3429356" y="4368469"/>
            <a:ext cx="252463" cy="1629490"/>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973336" y="4359135"/>
            <a:ext cx="252476" cy="1629492"/>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2565540" y="4363801"/>
            <a:ext cx="252463" cy="1629492"/>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2109523" y="4354467"/>
            <a:ext cx="252473" cy="1629493"/>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3876573" y="4366989"/>
            <a:ext cx="252476" cy="1629493"/>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6133274" y="2707183"/>
            <a:ext cx="250164" cy="825969"/>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5720346" y="2697849"/>
            <a:ext cx="250164" cy="825969"/>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5341708" y="2707183"/>
            <a:ext cx="250164" cy="825969"/>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6160592" y="3509829"/>
            <a:ext cx="250164" cy="825977"/>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5747664" y="3500493"/>
            <a:ext cx="250164" cy="825964"/>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5369026" y="3509829"/>
            <a:ext cx="250164" cy="825977"/>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8704263" y="2967805"/>
            <a:ext cx="250153" cy="825977"/>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4297718" y="2724392"/>
            <a:ext cx="250164" cy="825969"/>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4351566" y="3565924"/>
            <a:ext cx="250164" cy="825977"/>
          </a:xfrm>
          <a:prstGeom prst="rect">
            <a:avLst/>
          </a:prstGeom>
          <a:blipFill>
            <a:blip r:embed="rId2" cstate="print"/>
            <a:stretch>
              <a:fillRect/>
            </a:stretch>
          </a:blipFill>
        </p:spPr>
        <p:txBody>
          <a:bodyPr wrap="square" lIns="0" tIns="0" rIns="0" bIns="0" rtlCol="0"/>
          <a:lstStyle/>
          <a:p>
            <a:endParaRPr/>
          </a:p>
        </p:txBody>
      </p:sp>
      <p:sp>
        <p:nvSpPr>
          <p:cNvPr id="36" name="object 36"/>
          <p:cNvSpPr/>
          <p:nvPr/>
        </p:nvSpPr>
        <p:spPr>
          <a:xfrm>
            <a:off x="4330497" y="4391901"/>
            <a:ext cx="252475" cy="1629490"/>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6524396" y="2721280"/>
            <a:ext cx="250164" cy="825969"/>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2291363" y="2588717"/>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39" name="object 39"/>
          <p:cNvSpPr/>
          <p:nvPr/>
        </p:nvSpPr>
        <p:spPr>
          <a:xfrm>
            <a:off x="1533784" y="1477276"/>
            <a:ext cx="2362200" cy="1012190"/>
          </a:xfrm>
          <a:custGeom>
            <a:avLst/>
            <a:gdLst/>
            <a:ahLst/>
            <a:cxnLst/>
            <a:rect l="l" t="t" r="r" b="b"/>
            <a:pathLst>
              <a:path w="2362200" h="1012189">
                <a:moveTo>
                  <a:pt x="2248662" y="0"/>
                </a:moveTo>
                <a:lnTo>
                  <a:pt x="0" y="539673"/>
                </a:lnTo>
                <a:lnTo>
                  <a:pt x="113322" y="1011897"/>
                </a:lnTo>
                <a:lnTo>
                  <a:pt x="2361996" y="472198"/>
                </a:lnTo>
                <a:lnTo>
                  <a:pt x="2248662" y="0"/>
                </a:lnTo>
                <a:close/>
              </a:path>
            </a:pathLst>
          </a:custGeom>
          <a:solidFill>
            <a:srgbClr val="92D050"/>
          </a:solidFill>
        </p:spPr>
        <p:txBody>
          <a:bodyPr wrap="square" lIns="0" tIns="0" rIns="0" bIns="0" rtlCol="0"/>
          <a:lstStyle/>
          <a:p>
            <a:endParaRPr/>
          </a:p>
        </p:txBody>
      </p:sp>
      <p:sp>
        <p:nvSpPr>
          <p:cNvPr id="40" name="object 40"/>
          <p:cNvSpPr/>
          <p:nvPr/>
        </p:nvSpPr>
        <p:spPr>
          <a:xfrm>
            <a:off x="1989836" y="1743891"/>
            <a:ext cx="1459783" cy="495857"/>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6665506" y="5294389"/>
            <a:ext cx="1129665" cy="329565"/>
          </a:xfrm>
          <a:custGeom>
            <a:avLst/>
            <a:gdLst/>
            <a:ahLst/>
            <a:cxnLst/>
            <a:rect l="l" t="t" r="r" b="b"/>
            <a:pathLst>
              <a:path w="1129664" h="329564">
                <a:moveTo>
                  <a:pt x="1129169" y="0"/>
                </a:moveTo>
                <a:lnTo>
                  <a:pt x="1061135" y="1249"/>
                </a:lnTo>
                <a:lnTo>
                  <a:pt x="993796" y="4877"/>
                </a:lnTo>
                <a:lnTo>
                  <a:pt x="927847" y="10699"/>
                </a:lnTo>
                <a:lnTo>
                  <a:pt x="863984" y="18532"/>
                </a:lnTo>
                <a:lnTo>
                  <a:pt x="802903" y="28195"/>
                </a:lnTo>
                <a:lnTo>
                  <a:pt x="745299" y="39504"/>
                </a:lnTo>
                <a:lnTo>
                  <a:pt x="691867" y="52276"/>
                </a:lnTo>
                <a:lnTo>
                  <a:pt x="643303" y="66328"/>
                </a:lnTo>
                <a:lnTo>
                  <a:pt x="600302" y="81477"/>
                </a:lnTo>
                <a:lnTo>
                  <a:pt x="563560" y="97541"/>
                </a:lnTo>
                <a:lnTo>
                  <a:pt x="511635" y="131681"/>
                </a:lnTo>
                <a:lnTo>
                  <a:pt x="493090" y="167284"/>
                </a:lnTo>
                <a:lnTo>
                  <a:pt x="487552" y="186611"/>
                </a:lnTo>
                <a:lnTo>
                  <a:pt x="445886" y="224341"/>
                </a:lnTo>
                <a:lnTo>
                  <a:pt x="411511" y="242284"/>
                </a:lnTo>
                <a:lnTo>
                  <a:pt x="369279" y="259304"/>
                </a:lnTo>
                <a:lnTo>
                  <a:pt x="320066" y="275171"/>
                </a:lnTo>
                <a:lnTo>
                  <a:pt x="264750" y="289654"/>
                </a:lnTo>
                <a:lnTo>
                  <a:pt x="204208" y="302522"/>
                </a:lnTo>
                <a:lnTo>
                  <a:pt x="139317" y="313545"/>
                </a:lnTo>
                <a:lnTo>
                  <a:pt x="70955" y="322492"/>
                </a:lnTo>
                <a:lnTo>
                  <a:pt x="0" y="329133"/>
                </a:lnTo>
              </a:path>
            </a:pathLst>
          </a:custGeom>
          <a:ln w="57150">
            <a:solidFill>
              <a:srgbClr val="387D2F"/>
            </a:solidFill>
          </a:ln>
        </p:spPr>
        <p:txBody>
          <a:bodyPr wrap="square" lIns="0" tIns="0" rIns="0" bIns="0" rtlCol="0"/>
          <a:lstStyle/>
          <a:p>
            <a:endParaRPr/>
          </a:p>
        </p:txBody>
      </p:sp>
      <p:sp>
        <p:nvSpPr>
          <p:cNvPr id="42" name="object 42"/>
          <p:cNvSpPr/>
          <p:nvPr/>
        </p:nvSpPr>
        <p:spPr>
          <a:xfrm>
            <a:off x="6522530" y="5536768"/>
            <a:ext cx="174625" cy="171450"/>
          </a:xfrm>
          <a:custGeom>
            <a:avLst/>
            <a:gdLst/>
            <a:ahLst/>
            <a:cxnLst/>
            <a:rect l="l" t="t" r="r" b="b"/>
            <a:pathLst>
              <a:path w="174625" h="171450">
                <a:moveTo>
                  <a:pt x="168071" y="0"/>
                </a:moveTo>
                <a:lnTo>
                  <a:pt x="0" y="92176"/>
                </a:lnTo>
                <a:lnTo>
                  <a:pt x="174586" y="171322"/>
                </a:lnTo>
                <a:lnTo>
                  <a:pt x="168071" y="0"/>
                </a:lnTo>
                <a:close/>
              </a:path>
            </a:pathLst>
          </a:custGeom>
          <a:solidFill>
            <a:srgbClr val="387D2F"/>
          </a:solidFill>
        </p:spPr>
        <p:txBody>
          <a:bodyPr wrap="square" lIns="0" tIns="0" rIns="0" bIns="0" rtlCol="0"/>
          <a:lstStyle/>
          <a:p>
            <a:endParaRPr/>
          </a:p>
        </p:txBody>
      </p:sp>
      <p:sp>
        <p:nvSpPr>
          <p:cNvPr id="43" name="object 43"/>
          <p:cNvSpPr txBox="1"/>
          <p:nvPr/>
        </p:nvSpPr>
        <p:spPr>
          <a:xfrm>
            <a:off x="7939101" y="4522823"/>
            <a:ext cx="1816735" cy="1503680"/>
          </a:xfrm>
          <a:prstGeom prst="rect">
            <a:avLst/>
          </a:prstGeom>
        </p:spPr>
        <p:txBody>
          <a:bodyPr vert="horz" wrap="square" lIns="0" tIns="0" rIns="0" bIns="0" rtlCol="0">
            <a:spAutoFit/>
          </a:bodyPr>
          <a:lstStyle/>
          <a:p>
            <a:pPr marL="12065" marR="5080" indent="12700" algn="ctr">
              <a:lnSpc>
                <a:spcPct val="100600"/>
              </a:lnSpc>
            </a:pPr>
            <a:r>
              <a:rPr sz="1600" i="1" spc="-90" dirty="0">
                <a:latin typeface="MV Boli"/>
                <a:cs typeface="MV Boli"/>
              </a:rPr>
              <a:t>Some </a:t>
            </a:r>
            <a:r>
              <a:rPr sz="1600" i="1" spc="-95" dirty="0">
                <a:latin typeface="MV Boli"/>
                <a:cs typeface="MV Boli"/>
              </a:rPr>
              <a:t>people </a:t>
            </a:r>
            <a:r>
              <a:rPr sz="1600" i="1" spc="-80" dirty="0">
                <a:latin typeface="MV Boli"/>
                <a:cs typeface="MV Boli"/>
              </a:rPr>
              <a:t>may</a:t>
            </a:r>
            <a:r>
              <a:rPr sz="1600" i="1" spc="-520" dirty="0">
                <a:latin typeface="MV Boli"/>
                <a:cs typeface="MV Boli"/>
              </a:rPr>
              <a:t> </a:t>
            </a:r>
            <a:r>
              <a:rPr sz="1600" i="1" spc="-60" dirty="0">
                <a:latin typeface="MV Boli"/>
                <a:cs typeface="MV Boli"/>
              </a:rPr>
              <a:t>be  </a:t>
            </a:r>
            <a:r>
              <a:rPr sz="1600" i="1" spc="-55" dirty="0">
                <a:latin typeface="MV Boli"/>
                <a:cs typeface="MV Boli"/>
              </a:rPr>
              <a:t>in </a:t>
            </a:r>
            <a:r>
              <a:rPr sz="1600" i="1" spc="-95" dirty="0">
                <a:latin typeface="MV Boli"/>
                <a:cs typeface="MV Boli"/>
              </a:rPr>
              <a:t>eligible </a:t>
            </a:r>
            <a:r>
              <a:rPr sz="1600" i="1" spc="-90" dirty="0">
                <a:latin typeface="MV Boli"/>
                <a:cs typeface="MV Boli"/>
              </a:rPr>
              <a:t>APMs </a:t>
            </a:r>
            <a:r>
              <a:rPr sz="1600" i="1" spc="-120" dirty="0">
                <a:latin typeface="MV Boli"/>
                <a:cs typeface="MV Boli"/>
              </a:rPr>
              <a:t>and  </a:t>
            </a:r>
            <a:r>
              <a:rPr sz="1600" i="1" spc="-75" dirty="0">
                <a:latin typeface="MV Boli"/>
                <a:cs typeface="MV Boli"/>
              </a:rPr>
              <a:t>but </a:t>
            </a:r>
            <a:r>
              <a:rPr sz="1600" i="1" spc="-80" dirty="0">
                <a:latin typeface="MV Boli"/>
                <a:cs typeface="MV Boli"/>
              </a:rPr>
              <a:t>not </a:t>
            </a:r>
            <a:r>
              <a:rPr sz="1600" i="1" spc="-90" dirty="0">
                <a:latin typeface="MV Boli"/>
                <a:cs typeface="MV Boli"/>
              </a:rPr>
              <a:t>have</a:t>
            </a:r>
            <a:r>
              <a:rPr sz="1600" i="1" spc="-520" dirty="0">
                <a:latin typeface="MV Boli"/>
                <a:cs typeface="MV Boli"/>
              </a:rPr>
              <a:t> </a:t>
            </a:r>
            <a:r>
              <a:rPr sz="1600" i="1" spc="-95" dirty="0">
                <a:latin typeface="MV Boli"/>
                <a:cs typeface="MV Boli"/>
              </a:rPr>
              <a:t>enough  </a:t>
            </a:r>
            <a:r>
              <a:rPr sz="1600" i="1" spc="-100" dirty="0">
                <a:latin typeface="MV Boli"/>
                <a:cs typeface="MV Boli"/>
              </a:rPr>
              <a:t>payments </a:t>
            </a:r>
            <a:r>
              <a:rPr sz="1600" i="1" spc="-60" dirty="0">
                <a:latin typeface="MV Boli"/>
                <a:cs typeface="MV Boli"/>
              </a:rPr>
              <a:t>or</a:t>
            </a:r>
            <a:r>
              <a:rPr sz="1600" i="1" spc="-360" dirty="0">
                <a:latin typeface="MV Boli"/>
                <a:cs typeface="MV Boli"/>
              </a:rPr>
              <a:t> </a:t>
            </a:r>
            <a:r>
              <a:rPr sz="1600" i="1" spc="-114" dirty="0">
                <a:latin typeface="MV Boli"/>
                <a:cs typeface="MV Boli"/>
              </a:rPr>
              <a:t>patients  </a:t>
            </a:r>
            <a:r>
              <a:rPr sz="1600" i="1" spc="-100" dirty="0">
                <a:latin typeface="MV Boli"/>
                <a:cs typeface="MV Boli"/>
              </a:rPr>
              <a:t>through </a:t>
            </a:r>
            <a:r>
              <a:rPr sz="1600" i="1" spc="-80" dirty="0">
                <a:latin typeface="MV Boli"/>
                <a:cs typeface="MV Boli"/>
              </a:rPr>
              <a:t>the </a:t>
            </a:r>
            <a:r>
              <a:rPr sz="1600" i="1" spc="-100" dirty="0">
                <a:latin typeface="MV Boli"/>
                <a:cs typeface="MV Boli"/>
              </a:rPr>
              <a:t>eligible  </a:t>
            </a:r>
            <a:r>
              <a:rPr sz="1600" i="1" spc="-80" dirty="0">
                <a:latin typeface="MV Boli"/>
                <a:cs typeface="MV Boli"/>
              </a:rPr>
              <a:t>APM</a:t>
            </a:r>
            <a:r>
              <a:rPr sz="1600" i="1" spc="-229" dirty="0">
                <a:latin typeface="MV Boli"/>
                <a:cs typeface="MV Boli"/>
              </a:rPr>
              <a:t> </a:t>
            </a:r>
            <a:r>
              <a:rPr sz="1600" i="1" spc="-60" dirty="0">
                <a:latin typeface="MV Boli"/>
                <a:cs typeface="MV Boli"/>
              </a:rPr>
              <a:t>to</a:t>
            </a:r>
            <a:r>
              <a:rPr sz="1600" i="1" spc="-220" dirty="0">
                <a:latin typeface="MV Boli"/>
                <a:cs typeface="MV Boli"/>
              </a:rPr>
              <a:t> </a:t>
            </a:r>
            <a:r>
              <a:rPr sz="1600" i="1" spc="-60" dirty="0">
                <a:latin typeface="MV Boli"/>
                <a:cs typeface="MV Boli"/>
              </a:rPr>
              <a:t>be</a:t>
            </a:r>
            <a:r>
              <a:rPr sz="1600" i="1" spc="-250" dirty="0">
                <a:latin typeface="MV Boli"/>
                <a:cs typeface="MV Boli"/>
              </a:rPr>
              <a:t> </a:t>
            </a:r>
            <a:r>
              <a:rPr sz="1600" i="1" spc="-5" dirty="0">
                <a:latin typeface="MV Boli"/>
                <a:cs typeface="MV Boli"/>
              </a:rPr>
              <a:t>a</a:t>
            </a:r>
            <a:r>
              <a:rPr sz="1600" i="1" spc="-235" dirty="0">
                <a:latin typeface="MV Boli"/>
                <a:cs typeface="MV Boli"/>
              </a:rPr>
              <a:t> </a:t>
            </a:r>
            <a:r>
              <a:rPr sz="1600" i="1" spc="-80" dirty="0">
                <a:latin typeface="MV Boli"/>
                <a:cs typeface="MV Boli"/>
              </a:rPr>
              <a:t>QP</a:t>
            </a:r>
            <a:r>
              <a:rPr sz="1600" spc="-80" dirty="0">
                <a:latin typeface="Segoe UI"/>
                <a:cs typeface="Segoe UI"/>
              </a:rPr>
              <a:t>.</a:t>
            </a:r>
            <a:endParaRPr sz="1600">
              <a:latin typeface="Segoe UI"/>
              <a:cs typeface="Segoe UI"/>
            </a:endParaRPr>
          </a:p>
        </p:txBody>
      </p:sp>
      <p:sp>
        <p:nvSpPr>
          <p:cNvPr id="44" name="object 44"/>
          <p:cNvSpPr/>
          <p:nvPr/>
        </p:nvSpPr>
        <p:spPr>
          <a:xfrm>
            <a:off x="5954966" y="5217836"/>
            <a:ext cx="250164" cy="825977"/>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5952693" y="5552434"/>
            <a:ext cx="250164" cy="491369"/>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6524396" y="3500493"/>
            <a:ext cx="250164" cy="825964"/>
          </a:xfrm>
          <a:prstGeom prst="rect">
            <a:avLst/>
          </a:prstGeom>
          <a:blipFill>
            <a:blip r:embed="rId4" cstate="print"/>
            <a:stretch>
              <a:fillRect/>
            </a:stretch>
          </a:blipFill>
        </p:spPr>
        <p:txBody>
          <a:bodyPr wrap="square" lIns="0" tIns="0" rIns="0" bIns="0" rtlCol="0"/>
          <a:lstStyle/>
          <a:p>
            <a:endParaRPr/>
          </a:p>
        </p:txBody>
      </p:sp>
      <p:sp>
        <p:nvSpPr>
          <p:cNvPr id="47" name="object 47"/>
          <p:cNvSpPr txBox="1"/>
          <p:nvPr/>
        </p:nvSpPr>
        <p:spPr>
          <a:xfrm>
            <a:off x="5119573" y="4530662"/>
            <a:ext cx="1922780" cy="498475"/>
          </a:xfrm>
          <a:prstGeom prst="rect">
            <a:avLst/>
          </a:prstGeom>
        </p:spPr>
        <p:txBody>
          <a:bodyPr vert="horz" wrap="square" lIns="0" tIns="0" rIns="0" bIns="0" rtlCol="0">
            <a:spAutoFit/>
          </a:bodyPr>
          <a:lstStyle/>
          <a:p>
            <a:pPr marL="548640" marR="5080" indent="-536575"/>
            <a:r>
              <a:rPr sz="1600" b="1" spc="-5" dirty="0">
                <a:solidFill>
                  <a:srgbClr val="17375E"/>
                </a:solidFill>
                <a:latin typeface="Segoe UI"/>
                <a:cs typeface="Segoe UI"/>
              </a:rPr>
              <a:t>In eligible APM,</a:t>
            </a:r>
            <a:r>
              <a:rPr sz="1600" b="1" spc="-85" dirty="0">
                <a:solidFill>
                  <a:srgbClr val="17375E"/>
                </a:solidFill>
                <a:latin typeface="Segoe UI"/>
                <a:cs typeface="Segoe UI"/>
              </a:rPr>
              <a:t> </a:t>
            </a:r>
            <a:r>
              <a:rPr sz="1600" b="1" spc="-10" dirty="0">
                <a:solidFill>
                  <a:srgbClr val="17375E"/>
                </a:solidFill>
                <a:latin typeface="Segoe UI"/>
                <a:cs typeface="Segoe UI"/>
              </a:rPr>
              <a:t>but  not </a:t>
            </a:r>
            <a:r>
              <a:rPr sz="1600" b="1" spc="-5" dirty="0">
                <a:solidFill>
                  <a:srgbClr val="17375E"/>
                </a:solidFill>
                <a:latin typeface="Segoe UI"/>
                <a:cs typeface="Segoe UI"/>
              </a:rPr>
              <a:t>a</a:t>
            </a:r>
            <a:r>
              <a:rPr sz="1600" b="1" spc="-75" dirty="0">
                <a:solidFill>
                  <a:srgbClr val="17375E"/>
                </a:solidFill>
                <a:latin typeface="Segoe UI"/>
                <a:cs typeface="Segoe UI"/>
              </a:rPr>
              <a:t> </a:t>
            </a:r>
            <a:r>
              <a:rPr sz="1600" b="1" spc="-5" dirty="0">
                <a:solidFill>
                  <a:srgbClr val="17375E"/>
                </a:solidFill>
                <a:latin typeface="Segoe UI"/>
                <a:cs typeface="Segoe UI"/>
              </a:rPr>
              <a:t>QP</a:t>
            </a:r>
            <a:endParaRPr sz="1600">
              <a:latin typeface="Segoe UI"/>
              <a:cs typeface="Segoe UI"/>
            </a:endParaRPr>
          </a:p>
        </p:txBody>
      </p:sp>
      <p:sp>
        <p:nvSpPr>
          <p:cNvPr id="48" name="object 48"/>
          <p:cNvSpPr/>
          <p:nvPr/>
        </p:nvSpPr>
        <p:spPr>
          <a:xfrm>
            <a:off x="5028285" y="5135956"/>
            <a:ext cx="2247900" cy="0"/>
          </a:xfrm>
          <a:custGeom>
            <a:avLst/>
            <a:gdLst/>
            <a:ahLst/>
            <a:cxnLst/>
            <a:rect l="l" t="t" r="r" b="b"/>
            <a:pathLst>
              <a:path w="2247900">
                <a:moveTo>
                  <a:pt x="0" y="0"/>
                </a:moveTo>
                <a:lnTo>
                  <a:pt x="2247315" y="0"/>
                </a:lnTo>
              </a:path>
            </a:pathLst>
          </a:custGeom>
          <a:ln w="28575">
            <a:solidFill>
              <a:srgbClr val="4A7EBB"/>
            </a:solidFill>
          </a:ln>
        </p:spPr>
        <p:txBody>
          <a:bodyPr wrap="square" lIns="0" tIns="0" rIns="0" bIns="0" rtlCol="0"/>
          <a:lstStyle/>
          <a:p>
            <a:endParaRPr/>
          </a:p>
        </p:txBody>
      </p:sp>
      <p:sp>
        <p:nvSpPr>
          <p:cNvPr id="49" name="object 49"/>
          <p:cNvSpPr/>
          <p:nvPr/>
        </p:nvSpPr>
        <p:spPr>
          <a:xfrm>
            <a:off x="9118574" y="2961328"/>
            <a:ext cx="250164" cy="825977"/>
          </a:xfrm>
          <a:prstGeom prst="rect">
            <a:avLst/>
          </a:prstGeom>
          <a:blipFill>
            <a:blip r:embed="rId5" cstate="print"/>
            <a:stretch>
              <a:fillRect/>
            </a:stretch>
          </a:blipFill>
        </p:spPr>
        <p:txBody>
          <a:bodyPr wrap="square" lIns="0" tIns="0" rIns="0" bIns="0" rtlCol="0"/>
          <a:lstStyle/>
          <a:p>
            <a:endParaRPr/>
          </a:p>
        </p:txBody>
      </p:sp>
      <p:sp>
        <p:nvSpPr>
          <p:cNvPr id="50" name="object 50"/>
          <p:cNvSpPr/>
          <p:nvPr/>
        </p:nvSpPr>
        <p:spPr>
          <a:xfrm>
            <a:off x="8307666" y="2960972"/>
            <a:ext cx="250164" cy="825977"/>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695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9" y="290749"/>
            <a:ext cx="10821640" cy="1400530"/>
          </a:xfrm>
        </p:spPr>
        <p:txBody>
          <a:bodyPr/>
          <a:lstStyle/>
          <a:p>
            <a:r>
              <a:rPr lang="en-US" dirty="0"/>
              <a:t>Extra! Extra! The MACRA Rule Is Out! Or “Mommy, the new Phone Book is Here”</a:t>
            </a:r>
            <a:br>
              <a:rPr lang="en-US" dirty="0"/>
            </a:br>
            <a:endParaRPr lang="en-US" dirty="0"/>
          </a:p>
        </p:txBody>
      </p:sp>
      <p:sp>
        <p:nvSpPr>
          <p:cNvPr id="3" name="Content Placeholder 2"/>
          <p:cNvSpPr>
            <a:spLocks noGrp="1"/>
          </p:cNvSpPr>
          <p:nvPr>
            <p:ph sz="half" idx="1"/>
          </p:nvPr>
        </p:nvSpPr>
        <p:spPr>
          <a:xfrm>
            <a:off x="1103312" y="2853208"/>
            <a:ext cx="4396339" cy="4143209"/>
          </a:xfrm>
        </p:spPr>
        <p:txBody>
          <a:bodyPr>
            <a:normAutofit fontScale="85000" lnSpcReduction="20000"/>
          </a:bodyPr>
          <a:lstStyle/>
          <a:p>
            <a:r>
              <a:rPr lang="en-US" dirty="0"/>
              <a:t>MIPS </a:t>
            </a:r>
          </a:p>
          <a:p>
            <a:pPr lvl="1"/>
            <a:r>
              <a:rPr lang="en-US" dirty="0"/>
              <a:t>Quality (50%) – clinicians choose 6 measures to report to CMS. One must be a an outcome or a high quality measure and on a crosscutting measure.</a:t>
            </a:r>
          </a:p>
          <a:p>
            <a:pPr lvl="1"/>
            <a:r>
              <a:rPr lang="en-US" dirty="0"/>
              <a:t>Advancing Care Information (25%) – report key measures of interoperability and information exchange.</a:t>
            </a:r>
          </a:p>
          <a:p>
            <a:pPr lvl="1"/>
            <a:r>
              <a:rPr lang="en-US" dirty="0"/>
              <a:t>Clinical Practice Improvement Activities (15%): choose activities best suited for their practice; rule proposes over 90 such activities. PCMH get full credit automatically, APM participants get at least half.</a:t>
            </a:r>
          </a:p>
          <a:p>
            <a:pPr lvl="1"/>
            <a:r>
              <a:rPr lang="en-US" dirty="0"/>
              <a:t>Cost (10%): CMS will calculate these measures based on claims and availability of sufficient volume. No need to report anything.</a:t>
            </a:r>
          </a:p>
        </p:txBody>
      </p:sp>
      <p:sp>
        <p:nvSpPr>
          <p:cNvPr id="4" name="Content Placeholder 3"/>
          <p:cNvSpPr>
            <a:spLocks noGrp="1"/>
          </p:cNvSpPr>
          <p:nvPr>
            <p:ph sz="half" idx="2"/>
          </p:nvPr>
        </p:nvSpPr>
        <p:spPr>
          <a:xfrm>
            <a:off x="5688049" y="2853209"/>
            <a:ext cx="4396341" cy="3822578"/>
          </a:xfrm>
        </p:spPr>
        <p:txBody>
          <a:bodyPr>
            <a:normAutofit fontScale="85000" lnSpcReduction="20000"/>
          </a:bodyPr>
          <a:lstStyle/>
          <a:p>
            <a:r>
              <a:rPr lang="en-US" dirty="0"/>
              <a:t>APMs </a:t>
            </a:r>
          </a:p>
          <a:p>
            <a:pPr lvl="1"/>
            <a:r>
              <a:rPr lang="en-US" dirty="0"/>
              <a:t>Must be an eligible Advanced Payment Model </a:t>
            </a:r>
          </a:p>
          <a:p>
            <a:pPr lvl="1"/>
            <a:r>
              <a:rPr lang="en-US" dirty="0"/>
              <a:t>CMS plans to identify those that have been determined to be Advanced APMs  by January 1, 2017 for first performance period and will update on rolling basis</a:t>
            </a:r>
          </a:p>
          <a:p>
            <a:pPr lvl="1"/>
            <a:r>
              <a:rPr lang="en-US" dirty="0"/>
              <a:t>Criteria:</a:t>
            </a:r>
          </a:p>
          <a:p>
            <a:pPr lvl="2"/>
            <a:r>
              <a:rPr lang="en-US" dirty="0"/>
              <a:t>Must use Certified Electronic Health Records</a:t>
            </a:r>
          </a:p>
          <a:p>
            <a:pPr lvl="2"/>
            <a:r>
              <a:rPr lang="en-US" dirty="0"/>
              <a:t>Comparable Quality Measures</a:t>
            </a:r>
          </a:p>
          <a:p>
            <a:pPr lvl="2"/>
            <a:r>
              <a:rPr lang="en-US" dirty="0"/>
              <a:t>Financial Risk or Monetary Loss</a:t>
            </a:r>
          </a:p>
          <a:p>
            <a:pPr marL="914400" lvl="2" indent="0">
              <a:buNone/>
            </a:pPr>
            <a:endParaRPr lang="en-US" dirty="0"/>
          </a:p>
          <a:p>
            <a:pPr lvl="2"/>
            <a:endParaRPr lang="en-US" dirty="0"/>
          </a:p>
        </p:txBody>
      </p:sp>
      <p:sp>
        <p:nvSpPr>
          <p:cNvPr id="5" name="TextBox 4"/>
          <p:cNvSpPr txBox="1"/>
          <p:nvPr/>
        </p:nvSpPr>
        <p:spPr>
          <a:xfrm>
            <a:off x="2332139" y="1929879"/>
            <a:ext cx="90013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962 page rule implementing the law </a:t>
            </a:r>
            <a:r>
              <a:rPr lang="en-US" dirty="0">
                <a:hlinkClick r:id="rId2"/>
              </a:rPr>
              <a:t>https://s3.amazonaws.com/public-inspection.federalregister.gov/2016-10032.pdf</a:t>
            </a:r>
            <a:r>
              <a:rPr lang="en-US" dirty="0"/>
              <a:t> </a:t>
            </a:r>
          </a:p>
          <a:p>
            <a:pPr marL="285750" indent="-285750">
              <a:buFont typeface="Arial" panose="020B0604020202020204" pitchFamily="34" charset="0"/>
              <a:buChar char="•"/>
            </a:pPr>
            <a:r>
              <a:rPr lang="en-US" dirty="0"/>
              <a:t>Out for public comment due on June 27</a:t>
            </a:r>
          </a:p>
        </p:txBody>
      </p:sp>
    </p:spTree>
    <p:extLst>
      <p:ext uri="{BB962C8B-B14F-4D97-AF65-F5344CB8AC3E}">
        <p14:creationId xmlns:p14="http://schemas.microsoft.com/office/powerpoint/2010/main" val="234210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Rule: MIPS for PA/LTC</a:t>
            </a:r>
          </a:p>
        </p:txBody>
      </p:sp>
      <p:sp>
        <p:nvSpPr>
          <p:cNvPr id="3" name="Content Placeholder 2"/>
          <p:cNvSpPr>
            <a:spLocks noGrp="1"/>
          </p:cNvSpPr>
          <p:nvPr>
            <p:ph sz="half" idx="1"/>
          </p:nvPr>
        </p:nvSpPr>
        <p:spPr>
          <a:xfrm>
            <a:off x="1103312" y="1510019"/>
            <a:ext cx="8183301" cy="4746320"/>
          </a:xfrm>
        </p:spPr>
        <p:txBody>
          <a:bodyPr>
            <a:normAutofit fontScale="92500" lnSpcReduction="10000"/>
          </a:bodyPr>
          <a:lstStyle/>
          <a:p>
            <a:r>
              <a:rPr lang="en-US" dirty="0"/>
              <a:t>Number of measures have the SNF/NF CPT codes in denominator (similar to PQRS). Must report on these measures under Quality Performance category. </a:t>
            </a:r>
          </a:p>
          <a:p>
            <a:pPr lvl="0"/>
            <a:r>
              <a:rPr lang="en-US" b="1" dirty="0"/>
              <a:t>Exclude services billed under CPT codes 99304-99318 when the claim includes the POS 31 (SNF, meaning a resident receiving skilled post-acute services) modifier from the definition of primary care services for MIPS under the Resource Use Criteria category.</a:t>
            </a:r>
          </a:p>
          <a:p>
            <a:r>
              <a:rPr lang="en-US" b="1" dirty="0"/>
              <a:t>MIPS-eligible clinicians (no longer ‘eligible professionals’) who lack control over the EHR technology in their practice locations (e.g. surgeons using ambulatory surgery centers or a physician treating patients in a nursing home who does not have any other vested interest in the facility, and may have no influence or control over the health IT decisions of that facility) would need to submit an application demonstrating that a majority, 50 percent or more, of their outpatient encounters occur in locations where they have no control over the health IT decision of the facility, and request their advancing care information performance category sore be reweighted to zero.</a:t>
            </a:r>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426102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the Election</a:t>
            </a:r>
          </a:p>
        </p:txBody>
      </p:sp>
      <p:sp>
        <p:nvSpPr>
          <p:cNvPr id="4" name="Content Placeholder 6"/>
          <p:cNvSpPr>
            <a:spLocks noGrp="1"/>
          </p:cNvSpPr>
          <p:nvPr>
            <p:ph idx="1"/>
          </p:nvPr>
        </p:nvSpPr>
        <p:spPr>
          <a:xfrm>
            <a:off x="575733" y="1363134"/>
            <a:ext cx="8534400" cy="5181600"/>
          </a:xfrm>
        </p:spPr>
        <p:txBody>
          <a:bodyPr>
            <a:normAutofit/>
          </a:bodyPr>
          <a:lstStyle/>
          <a:p>
            <a:pPr>
              <a:lnSpc>
                <a:spcPct val="115000"/>
              </a:lnSpc>
              <a:spcBef>
                <a:spcPts val="0"/>
              </a:spcBef>
              <a:spcAft>
                <a:spcPts val="1000"/>
              </a:spcAft>
            </a:pPr>
            <a:r>
              <a:rPr lang="en-US" sz="2400" dirty="0">
                <a:ea typeface="Calibri"/>
                <a:cs typeface="Times New Roman"/>
              </a:rPr>
              <a:t>That the ACA continues to be a key piece in talking points on both sides</a:t>
            </a:r>
          </a:p>
          <a:p>
            <a:pPr>
              <a:lnSpc>
                <a:spcPct val="115000"/>
              </a:lnSpc>
              <a:spcBef>
                <a:spcPts val="0"/>
              </a:spcBef>
              <a:spcAft>
                <a:spcPts val="1000"/>
              </a:spcAft>
            </a:pPr>
            <a:r>
              <a:rPr lang="en-US" sz="2400" dirty="0">
                <a:ea typeface="Calibri"/>
                <a:cs typeface="Times New Roman"/>
              </a:rPr>
              <a:t>On the Democratic side Former Secretary of State Hillary Clinton promises to maintain and build upon the ACA, while Senator Bernie Sanders (D-VT) pledges to replace it with a “Medicare for All” (single-payer) system. </a:t>
            </a:r>
          </a:p>
          <a:p>
            <a:pPr>
              <a:lnSpc>
                <a:spcPct val="115000"/>
              </a:lnSpc>
              <a:spcBef>
                <a:spcPts val="0"/>
              </a:spcBef>
              <a:spcAft>
                <a:spcPts val="1000"/>
              </a:spcAft>
            </a:pPr>
            <a:r>
              <a:rPr lang="en-US" sz="2400" dirty="0">
                <a:ea typeface="Calibri"/>
                <a:cs typeface="Times New Roman"/>
              </a:rPr>
              <a:t>Republicans continue to push repeal</a:t>
            </a:r>
          </a:p>
          <a:p>
            <a:pPr>
              <a:lnSpc>
                <a:spcPct val="115000"/>
              </a:lnSpc>
              <a:spcBef>
                <a:spcPts val="0"/>
              </a:spcBef>
              <a:spcAft>
                <a:spcPts val="1000"/>
              </a:spcAft>
            </a:pPr>
            <a:r>
              <a:rPr lang="en-US" sz="2400" dirty="0">
                <a:ea typeface="Calibri"/>
                <a:cs typeface="Times New Roman"/>
              </a:rPr>
              <a:t>Aspects of value-based medicine unlikely to go away – more about individuals mandate/coverage issues</a:t>
            </a:r>
          </a:p>
          <a:p>
            <a:endParaRPr lang="en-US" sz="2400" dirty="0"/>
          </a:p>
        </p:txBody>
      </p:sp>
    </p:spTree>
    <p:extLst>
      <p:ext uri="{BB962C8B-B14F-4D97-AF65-F5344CB8AC3E}">
        <p14:creationId xmlns:p14="http://schemas.microsoft.com/office/powerpoint/2010/main" val="83414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81325" y="2728723"/>
            <a:ext cx="6229350" cy="3052759"/>
          </a:xfrm>
          <a:prstGeom prst="rect">
            <a:avLst/>
          </a:prstGeom>
          <a:solidFill>
            <a:srgbClr val="EBF1DE"/>
          </a:solidFill>
        </p:spPr>
        <p:txBody>
          <a:bodyPr vert="horz" wrap="square" lIns="0" tIns="635" rIns="0" bIns="0" rtlCol="0">
            <a:spAutoFit/>
          </a:bodyPr>
          <a:lstStyle/>
          <a:p>
            <a:pPr>
              <a:spcBef>
                <a:spcPts val="5"/>
              </a:spcBef>
            </a:pPr>
            <a:endParaRPr>
              <a:latin typeface="Times New Roman"/>
              <a:cs typeface="Times New Roman"/>
            </a:endParaRPr>
          </a:p>
          <a:p>
            <a:pPr marL="283210" indent="-214629">
              <a:buClr>
                <a:srgbClr val="17375E"/>
              </a:buClr>
              <a:buFont typeface="Wingdings"/>
              <a:buChar char=""/>
              <a:tabLst>
                <a:tab pos="283845" algn="l"/>
              </a:tabLst>
            </a:pPr>
            <a:r>
              <a:rPr b="1" spc="-5" dirty="0">
                <a:solidFill>
                  <a:srgbClr val="17375E"/>
                </a:solidFill>
                <a:latin typeface="Segoe UI"/>
                <a:cs typeface="Segoe UI"/>
              </a:rPr>
              <a:t>Shared Savings Program </a:t>
            </a:r>
            <a:r>
              <a:rPr spc="-25" dirty="0">
                <a:solidFill>
                  <a:srgbClr val="17375E"/>
                </a:solidFill>
                <a:latin typeface="Segoe UI"/>
                <a:cs typeface="Segoe UI"/>
              </a:rPr>
              <a:t>(Tracks </a:t>
            </a:r>
            <a:r>
              <a:rPr dirty="0">
                <a:solidFill>
                  <a:srgbClr val="17375E"/>
                </a:solidFill>
                <a:latin typeface="Segoe UI"/>
                <a:cs typeface="Segoe UI"/>
              </a:rPr>
              <a:t>2 </a:t>
            </a:r>
            <a:r>
              <a:rPr spc="-5" dirty="0">
                <a:solidFill>
                  <a:srgbClr val="17375E"/>
                </a:solidFill>
                <a:latin typeface="Segoe UI"/>
                <a:cs typeface="Segoe UI"/>
              </a:rPr>
              <a:t>and</a:t>
            </a:r>
            <a:r>
              <a:rPr spc="-60" dirty="0">
                <a:solidFill>
                  <a:srgbClr val="17375E"/>
                </a:solidFill>
                <a:latin typeface="Segoe UI"/>
                <a:cs typeface="Segoe UI"/>
              </a:rPr>
              <a:t> </a:t>
            </a:r>
            <a:r>
              <a:rPr dirty="0">
                <a:solidFill>
                  <a:srgbClr val="17375E"/>
                </a:solidFill>
                <a:latin typeface="Segoe UI"/>
                <a:cs typeface="Segoe UI"/>
              </a:rPr>
              <a:t>3)</a:t>
            </a:r>
            <a:endParaRPr>
              <a:latin typeface="Segoe UI"/>
              <a:cs typeface="Segoe UI"/>
            </a:endParaRPr>
          </a:p>
          <a:p>
            <a:pPr marL="283210" indent="-214629">
              <a:spcBef>
                <a:spcPts val="1080"/>
              </a:spcBef>
              <a:buFont typeface="Wingdings"/>
              <a:buChar char=""/>
              <a:tabLst>
                <a:tab pos="283845" algn="l"/>
              </a:tabLst>
            </a:pPr>
            <a:r>
              <a:rPr b="1" dirty="0">
                <a:solidFill>
                  <a:srgbClr val="17375E"/>
                </a:solidFill>
                <a:latin typeface="Segoe UI"/>
                <a:cs typeface="Segoe UI"/>
              </a:rPr>
              <a:t>Next </a:t>
            </a:r>
            <a:r>
              <a:rPr b="1" spc="-5" dirty="0">
                <a:solidFill>
                  <a:srgbClr val="17375E"/>
                </a:solidFill>
                <a:latin typeface="Segoe UI"/>
                <a:cs typeface="Segoe UI"/>
              </a:rPr>
              <a:t>Generation </a:t>
            </a:r>
            <a:r>
              <a:rPr b="1" spc="-20" dirty="0">
                <a:solidFill>
                  <a:srgbClr val="17375E"/>
                </a:solidFill>
                <a:latin typeface="Segoe UI"/>
                <a:cs typeface="Segoe UI"/>
              </a:rPr>
              <a:t>ACO</a:t>
            </a:r>
            <a:r>
              <a:rPr b="1" spc="-80" dirty="0">
                <a:solidFill>
                  <a:srgbClr val="17375E"/>
                </a:solidFill>
                <a:latin typeface="Segoe UI"/>
                <a:cs typeface="Segoe UI"/>
              </a:rPr>
              <a:t> </a:t>
            </a:r>
            <a:r>
              <a:rPr b="1" dirty="0">
                <a:solidFill>
                  <a:srgbClr val="17375E"/>
                </a:solidFill>
                <a:latin typeface="Segoe UI"/>
                <a:cs typeface="Segoe UI"/>
              </a:rPr>
              <a:t>Model</a:t>
            </a:r>
            <a:endParaRPr>
              <a:latin typeface="Segoe UI"/>
              <a:cs typeface="Segoe UI"/>
            </a:endParaRPr>
          </a:p>
          <a:p>
            <a:pPr marL="283210" marR="1052830" indent="-214629">
              <a:lnSpc>
                <a:spcPct val="150000"/>
              </a:lnSpc>
              <a:buFont typeface="Wingdings"/>
              <a:buChar char=""/>
              <a:tabLst>
                <a:tab pos="283845" algn="l"/>
              </a:tabLst>
            </a:pPr>
            <a:r>
              <a:rPr b="1" spc="-5" dirty="0">
                <a:solidFill>
                  <a:srgbClr val="17375E"/>
                </a:solidFill>
                <a:latin typeface="Segoe UI"/>
                <a:cs typeface="Segoe UI"/>
              </a:rPr>
              <a:t>Comprehensive ESRD Care (CEC) </a:t>
            </a:r>
            <a:r>
              <a:rPr spc="-10" dirty="0">
                <a:solidFill>
                  <a:srgbClr val="17375E"/>
                </a:solidFill>
                <a:latin typeface="Segoe UI"/>
                <a:cs typeface="Segoe UI"/>
              </a:rPr>
              <a:t>(large </a:t>
            </a:r>
            <a:r>
              <a:rPr spc="-5" dirty="0">
                <a:solidFill>
                  <a:srgbClr val="17375E"/>
                </a:solidFill>
                <a:latin typeface="Segoe UI"/>
                <a:cs typeface="Segoe UI"/>
              </a:rPr>
              <a:t>dialysis  organization</a:t>
            </a:r>
            <a:r>
              <a:rPr spc="-100" dirty="0">
                <a:solidFill>
                  <a:srgbClr val="17375E"/>
                </a:solidFill>
                <a:latin typeface="Segoe UI"/>
                <a:cs typeface="Segoe UI"/>
              </a:rPr>
              <a:t> </a:t>
            </a:r>
            <a:r>
              <a:rPr spc="-5" dirty="0">
                <a:solidFill>
                  <a:srgbClr val="17375E"/>
                </a:solidFill>
                <a:latin typeface="Segoe UI"/>
                <a:cs typeface="Segoe UI"/>
              </a:rPr>
              <a:t>arrangement)</a:t>
            </a:r>
            <a:endParaRPr>
              <a:latin typeface="Segoe UI"/>
              <a:cs typeface="Segoe UI"/>
            </a:endParaRPr>
          </a:p>
          <a:p>
            <a:pPr marL="283210" indent="-214629">
              <a:spcBef>
                <a:spcPts val="1080"/>
              </a:spcBef>
              <a:buFont typeface="Wingdings"/>
              <a:buChar char=""/>
              <a:tabLst>
                <a:tab pos="283845" algn="l"/>
              </a:tabLst>
            </a:pPr>
            <a:r>
              <a:rPr b="1" spc="-5" dirty="0">
                <a:solidFill>
                  <a:srgbClr val="17375E"/>
                </a:solidFill>
                <a:latin typeface="Segoe UI"/>
                <a:cs typeface="Segoe UI"/>
              </a:rPr>
              <a:t>Comprehensive </a:t>
            </a:r>
            <a:r>
              <a:rPr b="1" spc="10" dirty="0">
                <a:solidFill>
                  <a:srgbClr val="17375E"/>
                </a:solidFill>
                <a:latin typeface="Segoe UI"/>
                <a:cs typeface="Segoe UI"/>
              </a:rPr>
              <a:t>Primary </a:t>
            </a:r>
            <a:r>
              <a:rPr b="1" spc="-5" dirty="0">
                <a:solidFill>
                  <a:srgbClr val="17375E"/>
                </a:solidFill>
                <a:latin typeface="Segoe UI"/>
                <a:cs typeface="Segoe UI"/>
              </a:rPr>
              <a:t>Care Plus</a:t>
            </a:r>
            <a:r>
              <a:rPr b="1" spc="-114" dirty="0">
                <a:solidFill>
                  <a:srgbClr val="17375E"/>
                </a:solidFill>
                <a:latin typeface="Segoe UI"/>
                <a:cs typeface="Segoe UI"/>
              </a:rPr>
              <a:t> </a:t>
            </a:r>
            <a:r>
              <a:rPr b="1" spc="-5" dirty="0">
                <a:solidFill>
                  <a:srgbClr val="17375E"/>
                </a:solidFill>
                <a:latin typeface="Segoe UI"/>
                <a:cs typeface="Segoe UI"/>
              </a:rPr>
              <a:t>(CPC+)</a:t>
            </a:r>
            <a:endParaRPr>
              <a:latin typeface="Segoe UI"/>
              <a:cs typeface="Segoe UI"/>
            </a:endParaRPr>
          </a:p>
          <a:p>
            <a:pPr marL="283210" marR="746125" indent="-214629">
              <a:lnSpc>
                <a:spcPct val="150000"/>
              </a:lnSpc>
              <a:buFont typeface="Wingdings"/>
              <a:buChar char=""/>
              <a:tabLst>
                <a:tab pos="283845" algn="l"/>
              </a:tabLst>
            </a:pPr>
            <a:r>
              <a:rPr b="1" dirty="0">
                <a:solidFill>
                  <a:srgbClr val="17375E"/>
                </a:solidFill>
                <a:latin typeface="Segoe UI"/>
                <a:cs typeface="Segoe UI"/>
              </a:rPr>
              <a:t>Oncology </a:t>
            </a:r>
            <a:r>
              <a:rPr b="1" spc="-5" dirty="0">
                <a:solidFill>
                  <a:srgbClr val="17375E"/>
                </a:solidFill>
                <a:latin typeface="Segoe UI"/>
                <a:cs typeface="Segoe UI"/>
              </a:rPr>
              <a:t>Care </a:t>
            </a:r>
            <a:r>
              <a:rPr b="1" dirty="0">
                <a:solidFill>
                  <a:srgbClr val="17375E"/>
                </a:solidFill>
                <a:latin typeface="Segoe UI"/>
                <a:cs typeface="Segoe UI"/>
              </a:rPr>
              <a:t>Model (OCM) </a:t>
            </a:r>
            <a:r>
              <a:rPr spc="-5" dirty="0">
                <a:solidFill>
                  <a:srgbClr val="17375E"/>
                </a:solidFill>
                <a:latin typeface="Segoe UI"/>
                <a:cs typeface="Segoe UI"/>
              </a:rPr>
              <a:t>(two-sided risk</a:t>
            </a:r>
            <a:r>
              <a:rPr spc="-110" dirty="0">
                <a:solidFill>
                  <a:srgbClr val="17375E"/>
                </a:solidFill>
                <a:latin typeface="Segoe UI"/>
                <a:cs typeface="Segoe UI"/>
              </a:rPr>
              <a:t> </a:t>
            </a:r>
            <a:r>
              <a:rPr spc="-5" dirty="0">
                <a:solidFill>
                  <a:srgbClr val="17375E"/>
                </a:solidFill>
                <a:latin typeface="Segoe UI"/>
                <a:cs typeface="Segoe UI"/>
              </a:rPr>
              <a:t>track  </a:t>
            </a:r>
            <a:r>
              <a:rPr spc="-10" dirty="0">
                <a:solidFill>
                  <a:srgbClr val="17375E"/>
                </a:solidFill>
                <a:latin typeface="Segoe UI"/>
                <a:cs typeface="Segoe UI"/>
              </a:rPr>
              <a:t>available </a:t>
            </a:r>
            <a:r>
              <a:rPr spc="-5" dirty="0">
                <a:solidFill>
                  <a:srgbClr val="17375E"/>
                </a:solidFill>
                <a:latin typeface="Segoe UI"/>
                <a:cs typeface="Segoe UI"/>
              </a:rPr>
              <a:t>in</a:t>
            </a:r>
            <a:r>
              <a:rPr spc="-65" dirty="0">
                <a:solidFill>
                  <a:srgbClr val="17375E"/>
                </a:solidFill>
                <a:latin typeface="Segoe UI"/>
                <a:cs typeface="Segoe UI"/>
              </a:rPr>
              <a:t> </a:t>
            </a:r>
            <a:r>
              <a:rPr dirty="0">
                <a:solidFill>
                  <a:srgbClr val="17375E"/>
                </a:solidFill>
                <a:latin typeface="Segoe UI"/>
                <a:cs typeface="Segoe UI"/>
              </a:rPr>
              <a:t>2018)</a:t>
            </a:r>
            <a:endParaRPr>
              <a:latin typeface="Segoe UI"/>
              <a:cs typeface="Segoe UI"/>
            </a:endParaRPr>
          </a:p>
        </p:txBody>
      </p:sp>
      <p:sp>
        <p:nvSpPr>
          <p:cNvPr id="4" name="object 4"/>
          <p:cNvSpPr txBox="1"/>
          <p:nvPr/>
        </p:nvSpPr>
        <p:spPr>
          <a:xfrm>
            <a:off x="2705100" y="1787602"/>
            <a:ext cx="6781800" cy="637995"/>
          </a:xfrm>
          <a:prstGeom prst="rect">
            <a:avLst/>
          </a:prstGeom>
          <a:solidFill>
            <a:srgbClr val="92D050"/>
          </a:solidFill>
        </p:spPr>
        <p:txBody>
          <a:bodyPr vert="horz" wrap="square" lIns="0" tIns="83185" rIns="0" bIns="0" rtlCol="0">
            <a:spAutoFit/>
          </a:bodyPr>
          <a:lstStyle/>
          <a:p>
            <a:pPr marL="1923414" marR="331470" indent="-1496695">
              <a:spcBef>
                <a:spcPts val="655"/>
              </a:spcBef>
            </a:pPr>
            <a:r>
              <a:rPr b="1" spc="-5" dirty="0">
                <a:solidFill>
                  <a:srgbClr val="1F497D"/>
                </a:solidFill>
                <a:latin typeface="Segoe UI"/>
                <a:cs typeface="Segoe UI"/>
              </a:rPr>
              <a:t>Based </a:t>
            </a:r>
            <a:r>
              <a:rPr b="1" dirty="0">
                <a:solidFill>
                  <a:srgbClr val="1F497D"/>
                </a:solidFill>
                <a:latin typeface="Segoe UI"/>
                <a:cs typeface="Segoe UI"/>
              </a:rPr>
              <a:t>on </a:t>
            </a:r>
            <a:r>
              <a:rPr b="1" spc="-5" dirty="0">
                <a:solidFill>
                  <a:srgbClr val="1F497D"/>
                </a:solidFill>
                <a:latin typeface="Segoe UI"/>
                <a:cs typeface="Segoe UI"/>
              </a:rPr>
              <a:t>the proposed </a:t>
            </a:r>
            <a:r>
              <a:rPr b="1" dirty="0">
                <a:solidFill>
                  <a:srgbClr val="1F497D"/>
                </a:solidFill>
                <a:latin typeface="Segoe UI"/>
                <a:cs typeface="Segoe UI"/>
              </a:rPr>
              <a:t>criteria, </a:t>
            </a:r>
            <a:r>
              <a:rPr b="1" spc="-5" dirty="0">
                <a:solidFill>
                  <a:srgbClr val="1F497D"/>
                </a:solidFill>
                <a:latin typeface="Segoe UI"/>
                <a:cs typeface="Segoe UI"/>
              </a:rPr>
              <a:t>which current APMs </a:t>
            </a:r>
            <a:r>
              <a:rPr b="1" dirty="0">
                <a:solidFill>
                  <a:srgbClr val="1F497D"/>
                </a:solidFill>
                <a:latin typeface="Segoe UI"/>
                <a:cs typeface="Segoe UI"/>
              </a:rPr>
              <a:t>will  </a:t>
            </a:r>
            <a:r>
              <a:rPr b="1" spc="-5" dirty="0">
                <a:solidFill>
                  <a:srgbClr val="1F497D"/>
                </a:solidFill>
                <a:latin typeface="Segoe UI"/>
                <a:cs typeface="Segoe UI"/>
              </a:rPr>
              <a:t>be </a:t>
            </a:r>
            <a:r>
              <a:rPr b="1" spc="-10" dirty="0">
                <a:solidFill>
                  <a:srgbClr val="1F497D"/>
                </a:solidFill>
                <a:latin typeface="Segoe UI"/>
                <a:cs typeface="Segoe UI"/>
              </a:rPr>
              <a:t>Advanced </a:t>
            </a:r>
            <a:r>
              <a:rPr b="1" spc="-5" dirty="0">
                <a:solidFill>
                  <a:srgbClr val="1F497D"/>
                </a:solidFill>
                <a:latin typeface="Segoe UI"/>
                <a:cs typeface="Segoe UI"/>
              </a:rPr>
              <a:t>APMs </a:t>
            </a:r>
            <a:r>
              <a:rPr b="1" dirty="0">
                <a:solidFill>
                  <a:srgbClr val="1F497D"/>
                </a:solidFill>
                <a:latin typeface="Segoe UI"/>
                <a:cs typeface="Segoe UI"/>
              </a:rPr>
              <a:t>in</a:t>
            </a:r>
            <a:r>
              <a:rPr b="1" spc="-50" dirty="0">
                <a:solidFill>
                  <a:srgbClr val="1F497D"/>
                </a:solidFill>
                <a:latin typeface="Segoe UI"/>
                <a:cs typeface="Segoe UI"/>
              </a:rPr>
              <a:t> </a:t>
            </a:r>
            <a:r>
              <a:rPr b="1" spc="-5" dirty="0">
                <a:solidFill>
                  <a:srgbClr val="1F497D"/>
                </a:solidFill>
                <a:latin typeface="Segoe UI"/>
                <a:cs typeface="Segoe UI"/>
              </a:rPr>
              <a:t>2017?</a:t>
            </a:r>
            <a:endParaRPr>
              <a:latin typeface="Segoe UI"/>
              <a:cs typeface="Segoe UI"/>
            </a:endParaRPr>
          </a:p>
        </p:txBody>
      </p:sp>
      <p:sp>
        <p:nvSpPr>
          <p:cNvPr id="5" name="Rectangle 4"/>
          <p:cNvSpPr/>
          <p:nvPr/>
        </p:nvSpPr>
        <p:spPr>
          <a:xfrm>
            <a:off x="665983" y="272534"/>
            <a:ext cx="8597867" cy="738664"/>
          </a:xfrm>
          <a:prstGeom prst="rect">
            <a:avLst/>
          </a:prstGeom>
        </p:spPr>
        <p:txBody>
          <a:bodyPr wrap="none">
            <a:spAutoFit/>
          </a:bodyPr>
          <a:lstStyle/>
          <a:p>
            <a:r>
              <a:rPr lang="en-US" sz="4200" spc="-5" dirty="0">
                <a:latin typeface="+mj-lt"/>
                <a:cs typeface="Aharoni"/>
              </a:rPr>
              <a:t>Proposed Rule  Advanced</a:t>
            </a:r>
            <a:r>
              <a:rPr lang="en-US" sz="4200" spc="-60" dirty="0">
                <a:latin typeface="+mj-lt"/>
                <a:cs typeface="Aharoni"/>
              </a:rPr>
              <a:t> </a:t>
            </a:r>
            <a:r>
              <a:rPr lang="en-US" sz="4200" spc="-5" dirty="0">
                <a:latin typeface="+mj-lt"/>
                <a:cs typeface="Aharoni"/>
              </a:rPr>
              <a:t>APMs</a:t>
            </a:r>
            <a:endParaRPr lang="en-US" sz="4200" dirty="0">
              <a:latin typeface="+mj-lt"/>
            </a:endParaRPr>
          </a:p>
        </p:txBody>
      </p:sp>
    </p:spTree>
    <p:extLst>
      <p:ext uri="{BB962C8B-B14F-4D97-AF65-F5344CB8AC3E}">
        <p14:creationId xmlns:p14="http://schemas.microsoft.com/office/powerpoint/2010/main" val="366936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APMs</a:t>
            </a:r>
          </a:p>
        </p:txBody>
      </p:sp>
      <p:sp>
        <p:nvSpPr>
          <p:cNvPr id="3" name="Content Placeholder 2"/>
          <p:cNvSpPr>
            <a:spLocks noGrp="1"/>
          </p:cNvSpPr>
          <p:nvPr>
            <p:ph idx="1"/>
          </p:nvPr>
        </p:nvSpPr>
        <p:spPr/>
        <p:txBody>
          <a:bodyPr>
            <a:normAutofit/>
          </a:bodyPr>
          <a:lstStyle/>
          <a:p>
            <a:r>
              <a:rPr lang="en-US" dirty="0"/>
              <a:t>MACRA established </a:t>
            </a:r>
            <a:r>
              <a:rPr lang="en-US" dirty="0">
                <a:hlinkClick r:id="rId2"/>
              </a:rPr>
              <a:t>Physician Focused Payment Model Technical Advisory Committee </a:t>
            </a:r>
            <a:endParaRPr lang="en-US" dirty="0"/>
          </a:p>
          <a:p>
            <a:pPr lvl="1"/>
            <a:r>
              <a:rPr lang="en-US" dirty="0"/>
              <a:t> appointed by Comptroller General</a:t>
            </a:r>
          </a:p>
          <a:p>
            <a:pPr lvl="1"/>
            <a:r>
              <a:rPr lang="en-US" dirty="0"/>
              <a:t>promote the development of physician-focused payment models in Medicare</a:t>
            </a:r>
          </a:p>
          <a:p>
            <a:pPr lvl="1"/>
            <a:r>
              <a:rPr lang="en-US" dirty="0"/>
              <a:t>meets periodically to provide comments and recommendations to the Secretary of HHS on physician-focused payment models</a:t>
            </a:r>
          </a:p>
          <a:p>
            <a:pPr marL="457200" lvl="1" indent="0">
              <a:buNone/>
            </a:pPr>
            <a:endParaRPr lang="en-US" dirty="0"/>
          </a:p>
          <a:p>
            <a:pPr marL="457200" lvl="1" indent="0">
              <a:buNone/>
            </a:pPr>
            <a:r>
              <a:rPr lang="en-US" dirty="0"/>
              <a:t>	</a:t>
            </a:r>
          </a:p>
          <a:p>
            <a:pPr lvl="4"/>
            <a:endParaRPr lang="en-US" dirty="0"/>
          </a:p>
        </p:txBody>
      </p:sp>
    </p:spTree>
    <p:extLst>
      <p:ext uri="{BB962C8B-B14F-4D97-AF65-F5344CB8AC3E}">
        <p14:creationId xmlns:p14="http://schemas.microsoft.com/office/powerpoint/2010/main" val="5227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 and CCM</a:t>
            </a:r>
          </a:p>
        </p:txBody>
      </p:sp>
      <p:sp>
        <p:nvSpPr>
          <p:cNvPr id="3" name="Content Placeholder 2"/>
          <p:cNvSpPr>
            <a:spLocks noGrp="1"/>
          </p:cNvSpPr>
          <p:nvPr>
            <p:ph idx="1"/>
          </p:nvPr>
        </p:nvSpPr>
        <p:spPr>
          <a:xfrm>
            <a:off x="1981200" y="1600200"/>
            <a:ext cx="8610600" cy="5105400"/>
          </a:xfrm>
        </p:spPr>
        <p:txBody>
          <a:bodyPr>
            <a:normAutofit/>
          </a:bodyPr>
          <a:lstStyle/>
          <a:p>
            <a:r>
              <a:rPr lang="en-US" dirty="0"/>
              <a:t>Advance Care Plan Codes (99497 and 99498) are billable starting January 1, 2016. Are you doing this? Do you have any templates you are using to do so? </a:t>
            </a:r>
          </a:p>
          <a:p>
            <a:endParaRPr lang="en-US" dirty="0"/>
          </a:p>
          <a:p>
            <a:endParaRPr lang="en-US" dirty="0"/>
          </a:p>
          <a:p>
            <a:r>
              <a:rPr lang="en-US" dirty="0"/>
              <a:t>CMS says CCM billable in nursing facility if not under Part A! … but must meet all code requirements – Are you planning to do this?? Please share information if you are! </a:t>
            </a:r>
          </a:p>
        </p:txBody>
      </p:sp>
    </p:spTree>
    <p:extLst>
      <p:ext uri="{BB962C8B-B14F-4D97-AF65-F5344CB8AC3E}">
        <p14:creationId xmlns:p14="http://schemas.microsoft.com/office/powerpoint/2010/main" val="304362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302481"/>
            <a:ext cx="11336866" cy="658428"/>
          </a:xfrm>
        </p:spPr>
        <p:txBody>
          <a:bodyPr>
            <a:normAutofit fontScale="90000"/>
          </a:bodyPr>
          <a:lstStyle/>
          <a:p>
            <a:r>
              <a:rPr lang="en-US" dirty="0"/>
              <a:t>  </a:t>
            </a:r>
            <a:r>
              <a:rPr lang="en-US" sz="4400" dirty="0"/>
              <a:t>AMDA Public Policy&amp; Advocacy Contacts</a:t>
            </a:r>
          </a:p>
        </p:txBody>
      </p:sp>
      <p:pic>
        <p:nvPicPr>
          <p:cNvPr id="1026" name="Picture 2" descr="Gaby Ge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267" y="5170117"/>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ex Bardak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994" y="146130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80242" y="3292157"/>
            <a:ext cx="2803116" cy="1723549"/>
          </a:xfrm>
          <a:prstGeom prst="rect">
            <a:avLst/>
          </a:prstGeom>
          <a:noFill/>
        </p:spPr>
        <p:txBody>
          <a:bodyPr wrap="square" rtlCol="0">
            <a:spAutoFit/>
          </a:bodyPr>
          <a:lstStyle/>
          <a:p>
            <a:r>
              <a:rPr lang="en-US" dirty="0"/>
              <a:t>Karl Steinberg, MD, CMD</a:t>
            </a:r>
          </a:p>
          <a:p>
            <a:r>
              <a:rPr lang="en-US" sz="1400" dirty="0"/>
              <a:t>Chair, </a:t>
            </a:r>
            <a:br>
              <a:rPr lang="en-US" sz="1400" dirty="0"/>
            </a:br>
            <a:r>
              <a:rPr lang="en-US" sz="1400" dirty="0"/>
              <a:t>Public Policy Steering Committee</a:t>
            </a:r>
          </a:p>
          <a:p>
            <a:r>
              <a:rPr lang="en-US" sz="1400" dirty="0">
                <a:hlinkClick r:id="rId4"/>
              </a:rPr>
              <a:t>karlsteinberg@MAIL.com</a:t>
            </a:r>
            <a:endParaRPr lang="en-US" sz="1400" dirty="0"/>
          </a:p>
          <a:p>
            <a:endParaRPr lang="en-US" sz="1400" dirty="0"/>
          </a:p>
        </p:txBody>
      </p:sp>
      <p:sp>
        <p:nvSpPr>
          <p:cNvPr id="10" name="TextBox 9"/>
          <p:cNvSpPr txBox="1"/>
          <p:nvPr/>
        </p:nvSpPr>
        <p:spPr>
          <a:xfrm>
            <a:off x="7577667" y="1379721"/>
            <a:ext cx="2743200" cy="1631216"/>
          </a:xfrm>
          <a:prstGeom prst="rect">
            <a:avLst/>
          </a:prstGeom>
          <a:noFill/>
        </p:spPr>
        <p:txBody>
          <a:bodyPr wrap="square" rtlCol="0">
            <a:spAutoFit/>
          </a:bodyPr>
          <a:lstStyle/>
          <a:p>
            <a:r>
              <a:rPr lang="en-US" sz="1600" dirty="0"/>
              <a:t>Alex Bardakh, </a:t>
            </a:r>
            <a:r>
              <a:rPr lang="en-US" sz="1600" dirty="0" err="1"/>
              <a:t>MPP</a:t>
            </a:r>
            <a:r>
              <a:rPr lang="en-US" sz="1600" dirty="0"/>
              <a:t>, PLC</a:t>
            </a:r>
          </a:p>
          <a:p>
            <a:r>
              <a:rPr lang="en-US" sz="1600" dirty="0"/>
              <a:t>Director, Public Policy &amp; Advocacy</a:t>
            </a:r>
          </a:p>
          <a:p>
            <a:r>
              <a:rPr lang="en-US" sz="1600" dirty="0">
                <a:hlinkClick r:id="rId5"/>
              </a:rPr>
              <a:t>abardakh@paltc.org</a:t>
            </a:r>
            <a:r>
              <a:rPr lang="en-US" sz="1600" dirty="0"/>
              <a:t> </a:t>
            </a:r>
          </a:p>
          <a:p>
            <a:endParaRPr lang="en-US" dirty="0"/>
          </a:p>
          <a:p>
            <a:endParaRPr lang="en-US" dirty="0"/>
          </a:p>
        </p:txBody>
      </p:sp>
      <p:sp>
        <p:nvSpPr>
          <p:cNvPr id="11" name="TextBox 10"/>
          <p:cNvSpPr txBox="1"/>
          <p:nvPr/>
        </p:nvSpPr>
        <p:spPr>
          <a:xfrm>
            <a:off x="7577667" y="5230190"/>
            <a:ext cx="2438400" cy="1231106"/>
          </a:xfrm>
          <a:prstGeom prst="rect">
            <a:avLst/>
          </a:prstGeom>
          <a:noFill/>
        </p:spPr>
        <p:txBody>
          <a:bodyPr wrap="square" rtlCol="0">
            <a:spAutoFit/>
          </a:bodyPr>
          <a:lstStyle/>
          <a:p>
            <a:r>
              <a:rPr lang="en-US" sz="1400" dirty="0"/>
              <a:t>Gaby Geise</a:t>
            </a:r>
          </a:p>
          <a:p>
            <a:r>
              <a:rPr lang="en-US" sz="1400" dirty="0"/>
              <a:t>Manager, Public Policy &amp; Advocacy</a:t>
            </a:r>
          </a:p>
          <a:p>
            <a:r>
              <a:rPr lang="en-US" sz="1400" dirty="0">
                <a:hlinkClick r:id="rId6"/>
              </a:rPr>
              <a:t>ggeise@paltc.org</a:t>
            </a:r>
            <a:r>
              <a:rPr lang="en-US" sz="1400" dirty="0"/>
              <a:t> </a:t>
            </a:r>
          </a:p>
          <a:p>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8999" y="3219033"/>
            <a:ext cx="1845085" cy="1739397"/>
          </a:xfrm>
          <a:prstGeom prst="rect">
            <a:avLst/>
          </a:prstGeom>
        </p:spPr>
      </p:pic>
      <p:sp>
        <p:nvSpPr>
          <p:cNvPr id="4" name="TextBox 3"/>
          <p:cNvSpPr txBox="1"/>
          <p:nvPr/>
        </p:nvSpPr>
        <p:spPr>
          <a:xfrm>
            <a:off x="2081857" y="1561002"/>
            <a:ext cx="3641285" cy="1015663"/>
          </a:xfrm>
          <a:prstGeom prst="rect">
            <a:avLst/>
          </a:prstGeom>
          <a:noFill/>
        </p:spPr>
        <p:txBody>
          <a:bodyPr wrap="square" rtlCol="0">
            <a:spAutoFit/>
          </a:bodyPr>
          <a:lstStyle/>
          <a:p>
            <a:r>
              <a:rPr lang="en-US" dirty="0"/>
              <a:t>David Nace, MD, MPH, CMD</a:t>
            </a:r>
          </a:p>
          <a:p>
            <a:r>
              <a:rPr lang="en-US" sz="1400" dirty="0"/>
              <a:t>Vice-Chair, </a:t>
            </a:r>
          </a:p>
          <a:p>
            <a:r>
              <a:rPr lang="en-US" sz="1400" dirty="0"/>
              <a:t>Public Policy Steering Committee</a:t>
            </a:r>
          </a:p>
          <a:p>
            <a:r>
              <a:rPr lang="en-US" sz="1400" dirty="0">
                <a:hlinkClick r:id="rId8"/>
              </a:rPr>
              <a:t>naceda@upmc.edu</a:t>
            </a:r>
            <a:r>
              <a:rPr lang="en-US" sz="1400" dirty="0"/>
              <a:t> </a:t>
            </a:r>
          </a:p>
        </p:txBody>
      </p:sp>
      <p:pic>
        <p:nvPicPr>
          <p:cNvPr id="2050" name="Picture 2" descr="ph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092" y="1314900"/>
            <a:ext cx="123825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770" y="5051230"/>
            <a:ext cx="1152151" cy="1533177"/>
          </a:xfrm>
          <a:prstGeom prst="rect">
            <a:avLst/>
          </a:prstGeom>
        </p:spPr>
      </p:pic>
      <p:sp>
        <p:nvSpPr>
          <p:cNvPr id="12" name="TextBox 11"/>
          <p:cNvSpPr txBox="1"/>
          <p:nvPr/>
        </p:nvSpPr>
        <p:spPr>
          <a:xfrm>
            <a:off x="1992207" y="5309986"/>
            <a:ext cx="4092787" cy="1015663"/>
          </a:xfrm>
          <a:prstGeom prst="rect">
            <a:avLst/>
          </a:prstGeom>
          <a:noFill/>
        </p:spPr>
        <p:txBody>
          <a:bodyPr wrap="none" rtlCol="0">
            <a:spAutoFit/>
          </a:bodyPr>
          <a:lstStyle/>
          <a:p>
            <a:r>
              <a:rPr lang="en-US" dirty="0"/>
              <a:t>Dheeraj Mahajan, MD, FACP, CMD</a:t>
            </a:r>
          </a:p>
          <a:p>
            <a:r>
              <a:rPr lang="en-US" sz="1400" dirty="0"/>
              <a:t>Chair, </a:t>
            </a:r>
          </a:p>
          <a:p>
            <a:r>
              <a:rPr lang="en-US" sz="1400" dirty="0"/>
              <a:t>Quality Measures Sub-Committee</a:t>
            </a:r>
          </a:p>
          <a:p>
            <a:r>
              <a:rPr lang="en-US" sz="1400" dirty="0">
                <a:hlinkClick r:id="rId11"/>
              </a:rPr>
              <a:t>dm@cimpar.com</a:t>
            </a:r>
            <a:r>
              <a:rPr lang="en-US" sz="1400" dirty="0"/>
              <a:t> </a:t>
            </a:r>
          </a:p>
        </p:txBody>
      </p:sp>
    </p:spTree>
    <p:extLst>
      <p:ext uri="{BB962C8B-B14F-4D97-AF65-F5344CB8AC3E}">
        <p14:creationId xmlns:p14="http://schemas.microsoft.com/office/powerpoint/2010/main" val="163813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Comments?</a:t>
            </a:r>
          </a:p>
        </p:txBody>
      </p:sp>
      <p:sp>
        <p:nvSpPr>
          <p:cNvPr id="5" name="Text Placeholder 4"/>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112791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 Current Part B Valued-Based Payment Programs</a:t>
            </a:r>
          </a:p>
        </p:txBody>
      </p:sp>
      <p:sp>
        <p:nvSpPr>
          <p:cNvPr id="3" name="Content Placeholder 2"/>
          <p:cNvSpPr>
            <a:spLocks noGrp="1"/>
          </p:cNvSpPr>
          <p:nvPr>
            <p:ph idx="1"/>
          </p:nvPr>
        </p:nvSpPr>
        <p:spPr/>
        <p:txBody>
          <a:bodyPr>
            <a:normAutofit fontScale="70000" lnSpcReduction="20000"/>
          </a:bodyPr>
          <a:lstStyle/>
          <a:p>
            <a:r>
              <a:rPr lang="en-US" dirty="0"/>
              <a:t>PQRS, value-based modifier, Meaningful Use are still in existence today!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Participate in PQRS now! </a:t>
            </a:r>
            <a:r>
              <a:rPr lang="en-US" dirty="0">
                <a:hlinkClick r:id="rId2"/>
              </a:rPr>
              <a:t>http://www.paltc.org/physician-quality-reporting-system-pqrs</a:t>
            </a:r>
            <a:endParaRPr lang="en-US" dirty="0"/>
          </a:p>
          <a:p>
            <a:r>
              <a:rPr lang="en-US" dirty="0"/>
              <a:t>Apply for MU Hardship Exemption if you can’t meet requirements – deadline July 1, 2016 - </a:t>
            </a:r>
            <a:r>
              <a:rPr lang="en-US" dirty="0">
                <a:hlinkClick r:id="rId3"/>
              </a:rPr>
              <a:t>http://www.paltc.org/health-information-technology-hit-e-rx-incentive-programs</a:t>
            </a:r>
            <a:r>
              <a:rPr lang="en-US" dirty="0"/>
              <a:t> </a:t>
            </a:r>
          </a:p>
          <a:p>
            <a:endParaRPr lang="en-US" dirty="0"/>
          </a:p>
        </p:txBody>
      </p:sp>
      <p:graphicFrame>
        <p:nvGraphicFramePr>
          <p:cNvPr id="4" name="Table 3"/>
          <p:cNvGraphicFramePr>
            <a:graphicFrameLocks noGrp="1"/>
          </p:cNvGraphicFramePr>
          <p:nvPr>
            <p:extLst/>
          </p:nvPr>
        </p:nvGraphicFramePr>
        <p:xfrm>
          <a:off x="2921466" y="2419524"/>
          <a:ext cx="6096000" cy="2296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r>
                        <a:rPr lang="en-US" dirty="0"/>
                        <a:t>PQRS in VBM Penalties in 2018</a:t>
                      </a:r>
                      <a:r>
                        <a:rPr lang="en-US" baseline="0" dirty="0"/>
                        <a:t> Based on 2016 Reporting Year </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Group Size</a:t>
                      </a:r>
                    </a:p>
                  </a:txBody>
                  <a:tcPr/>
                </a:tc>
                <a:tc>
                  <a:txBody>
                    <a:bodyPr/>
                    <a:lstStyle/>
                    <a:p>
                      <a:r>
                        <a:rPr lang="en-US" dirty="0"/>
                        <a:t>PQRS</a:t>
                      </a:r>
                      <a:r>
                        <a:rPr lang="en-US" baseline="0" dirty="0"/>
                        <a:t> Non-Reporting Penalty</a:t>
                      </a:r>
                      <a:endParaRPr lang="en-US" dirty="0"/>
                    </a:p>
                  </a:txBody>
                  <a:tcPr/>
                </a:tc>
                <a:tc>
                  <a:txBody>
                    <a:bodyPr/>
                    <a:lstStyle/>
                    <a:p>
                      <a:r>
                        <a:rPr lang="en-US" dirty="0"/>
                        <a:t>Potential VM Penalty</a:t>
                      </a:r>
                    </a:p>
                  </a:txBody>
                  <a:tcPr/>
                </a:tc>
                <a:tc>
                  <a:txBody>
                    <a:bodyPr/>
                    <a:lstStyle/>
                    <a:p>
                      <a:r>
                        <a:rPr lang="en-US" dirty="0"/>
                        <a:t>Total Potential Penalty</a:t>
                      </a:r>
                    </a:p>
                  </a:txBody>
                  <a:tcPr/>
                </a:tc>
                <a:extLst>
                  <a:ext uri="{0D108BD9-81ED-4DB2-BD59-A6C34878D82A}">
                    <a16:rowId xmlns:a16="http://schemas.microsoft.com/office/drawing/2014/main" val="10001"/>
                  </a:ext>
                </a:extLst>
              </a:tr>
              <a:tr h="370840">
                <a:tc>
                  <a:txBody>
                    <a:bodyPr/>
                    <a:lstStyle/>
                    <a:p>
                      <a:r>
                        <a:rPr lang="en-US" dirty="0"/>
                        <a:t>10+</a:t>
                      </a:r>
                      <a:r>
                        <a:rPr lang="en-US" baseline="0" dirty="0"/>
                        <a:t> EPs</a:t>
                      </a:r>
                      <a:endParaRPr lang="en-US" dirty="0"/>
                    </a:p>
                  </a:txBody>
                  <a:tcPr/>
                </a:tc>
                <a:tc>
                  <a:txBody>
                    <a:bodyPr/>
                    <a:lstStyle/>
                    <a:p>
                      <a:r>
                        <a:rPr lang="en-US" dirty="0"/>
                        <a:t>-2.0%</a:t>
                      </a:r>
                    </a:p>
                  </a:txBody>
                  <a:tcPr/>
                </a:tc>
                <a:tc>
                  <a:txBody>
                    <a:bodyPr/>
                    <a:lstStyle/>
                    <a:p>
                      <a:r>
                        <a:rPr lang="en-US" dirty="0"/>
                        <a:t>-4.0%</a:t>
                      </a:r>
                    </a:p>
                  </a:txBody>
                  <a:tcPr/>
                </a:tc>
                <a:tc>
                  <a:txBody>
                    <a:bodyPr/>
                    <a:lstStyle/>
                    <a:p>
                      <a:r>
                        <a:rPr lang="en-US" dirty="0"/>
                        <a:t>-6.0%</a:t>
                      </a:r>
                    </a:p>
                  </a:txBody>
                  <a:tcPr/>
                </a:tc>
                <a:extLst>
                  <a:ext uri="{0D108BD9-81ED-4DB2-BD59-A6C34878D82A}">
                    <a16:rowId xmlns:a16="http://schemas.microsoft.com/office/drawing/2014/main" val="10002"/>
                  </a:ext>
                </a:extLst>
              </a:tr>
              <a:tr h="370840">
                <a:tc>
                  <a:txBody>
                    <a:bodyPr/>
                    <a:lstStyle/>
                    <a:p>
                      <a:r>
                        <a:rPr lang="en-US" dirty="0"/>
                        <a:t>Solo, 2-9 EPs</a:t>
                      </a:r>
                    </a:p>
                  </a:txBody>
                  <a:tcPr/>
                </a:tc>
                <a:tc>
                  <a:txBody>
                    <a:bodyPr/>
                    <a:lstStyle/>
                    <a:p>
                      <a:r>
                        <a:rPr lang="en-US" dirty="0"/>
                        <a:t>-2.0%</a:t>
                      </a:r>
                    </a:p>
                  </a:txBody>
                  <a:tcPr/>
                </a:tc>
                <a:tc>
                  <a:txBody>
                    <a:bodyPr/>
                    <a:lstStyle/>
                    <a:p>
                      <a:r>
                        <a:rPr lang="en-US" dirty="0"/>
                        <a:t>-2.0%</a:t>
                      </a:r>
                    </a:p>
                  </a:txBody>
                  <a:tcPr/>
                </a:tc>
                <a:tc>
                  <a:txBody>
                    <a:bodyPr/>
                    <a:lstStyle/>
                    <a:p>
                      <a:r>
                        <a:rPr lang="en-US" dirty="0"/>
                        <a:t>-4.0%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477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07.deviantart.net/5b69/i/2014/344/1/1/jake_t_austin_knocked_silly_by_comedykos-d89d7d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1"/>
            <a:ext cx="3657600" cy="2250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Year Ahead: Top Policy Issues</a:t>
            </a:r>
          </a:p>
        </p:txBody>
      </p:sp>
      <p:sp>
        <p:nvSpPr>
          <p:cNvPr id="3" name="Content Placeholder 2"/>
          <p:cNvSpPr>
            <a:spLocks noGrp="1"/>
          </p:cNvSpPr>
          <p:nvPr>
            <p:ph idx="1"/>
          </p:nvPr>
        </p:nvSpPr>
        <p:spPr>
          <a:xfrm>
            <a:off x="1905000" y="1524001"/>
            <a:ext cx="8229600" cy="4525963"/>
          </a:xfrm>
        </p:spPr>
        <p:txBody>
          <a:bodyPr>
            <a:normAutofit/>
          </a:bodyPr>
          <a:lstStyle/>
          <a:p>
            <a:r>
              <a:rPr lang="en-US" dirty="0">
                <a:solidFill>
                  <a:srgbClr val="FF0000"/>
                </a:solidFill>
              </a:rPr>
              <a:t>MACRA Implementation</a:t>
            </a:r>
          </a:p>
          <a:p>
            <a:r>
              <a:rPr lang="en-US" dirty="0"/>
              <a:t>SNF Requirements for Participation</a:t>
            </a:r>
          </a:p>
          <a:p>
            <a:r>
              <a:rPr lang="en-US" dirty="0"/>
              <a:t>IMPACT Act</a:t>
            </a:r>
          </a:p>
          <a:p>
            <a:r>
              <a:rPr lang="en-US" dirty="0"/>
              <a:t>SNF Value-Based Purchasing</a:t>
            </a:r>
          </a:p>
          <a:p>
            <a:r>
              <a:rPr lang="en-US" dirty="0"/>
              <a:t>Value-Based Payment Models</a:t>
            </a:r>
          </a:p>
          <a:p>
            <a:r>
              <a:rPr lang="en-US" dirty="0"/>
              <a:t>Primary Care Equity in CPT Coding</a:t>
            </a:r>
          </a:p>
          <a:p>
            <a:r>
              <a:rPr lang="en-US" dirty="0"/>
              <a:t>5-Star Rating Changes</a:t>
            </a:r>
          </a:p>
          <a:p>
            <a:r>
              <a:rPr lang="en-US" dirty="0"/>
              <a:t>2016 Election</a:t>
            </a:r>
          </a:p>
        </p:txBody>
      </p:sp>
    </p:spTree>
    <p:extLst>
      <p:ext uri="{BB962C8B-B14F-4D97-AF65-F5344CB8AC3E}">
        <p14:creationId xmlns:p14="http://schemas.microsoft.com/office/powerpoint/2010/main" val="264024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eversespeech.com/wp-content/uploads/2013/11/jf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1"/>
            <a:ext cx="4953000" cy="31404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49532" y="2275660"/>
            <a:ext cx="3581401" cy="2246769"/>
          </a:xfrm>
          <a:prstGeom prst="rect">
            <a:avLst/>
          </a:prstGeom>
          <a:noFill/>
        </p:spPr>
        <p:txBody>
          <a:bodyPr wrap="square" rtlCol="0">
            <a:spAutoFit/>
          </a:bodyPr>
          <a:lstStyle/>
          <a:p>
            <a:r>
              <a:rPr lang="en-US" sz="2800" dirty="0"/>
              <a:t>“ … ask not what healthcare can do for you, ask what you can do for healthcare” </a:t>
            </a:r>
          </a:p>
        </p:txBody>
      </p:sp>
    </p:spTree>
    <p:extLst>
      <p:ext uri="{BB962C8B-B14F-4D97-AF65-F5344CB8AC3E}">
        <p14:creationId xmlns:p14="http://schemas.microsoft.com/office/powerpoint/2010/main" val="369227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13397" y="1490184"/>
            <a:ext cx="7612800" cy="553998"/>
          </a:xfrm>
          <a:prstGeom prst="rect">
            <a:avLst/>
          </a:prstGeom>
        </p:spPr>
        <p:txBody>
          <a:bodyPr vert="horz" wrap="square" lIns="0" tIns="0" rIns="0" bIns="0" rtlCol="0">
            <a:spAutoFit/>
          </a:bodyPr>
          <a:lstStyle/>
          <a:p>
            <a:pPr algn="ctr">
              <a:lnSpc>
                <a:spcPct val="100000"/>
              </a:lnSpc>
            </a:pPr>
            <a:r>
              <a:rPr spc="-5" dirty="0">
                <a:latin typeface="Segoe UI"/>
                <a:cs typeface="Segoe UI"/>
              </a:rPr>
              <a:t>In </a:t>
            </a:r>
            <a:r>
              <a:rPr dirty="0">
                <a:latin typeface="Segoe UI"/>
                <a:cs typeface="Segoe UI"/>
              </a:rPr>
              <a:t>January </a:t>
            </a:r>
            <a:r>
              <a:rPr spc="-5" dirty="0">
                <a:latin typeface="Segoe UI"/>
                <a:cs typeface="Segoe UI"/>
              </a:rPr>
              <a:t>2015, </a:t>
            </a:r>
            <a:r>
              <a:rPr spc="-10" dirty="0">
                <a:latin typeface="Segoe UI"/>
                <a:cs typeface="Segoe UI"/>
              </a:rPr>
              <a:t>the </a:t>
            </a:r>
            <a:r>
              <a:rPr spc="-5" dirty="0">
                <a:latin typeface="Segoe UI"/>
                <a:cs typeface="Segoe UI"/>
              </a:rPr>
              <a:t>Department </a:t>
            </a:r>
            <a:r>
              <a:rPr spc="-15" dirty="0">
                <a:latin typeface="Segoe UI"/>
                <a:cs typeface="Segoe UI"/>
              </a:rPr>
              <a:t>of </a:t>
            </a:r>
            <a:r>
              <a:rPr spc="-5" dirty="0">
                <a:latin typeface="Segoe UI"/>
                <a:cs typeface="Segoe UI"/>
              </a:rPr>
              <a:t>Health and Human </a:t>
            </a:r>
            <a:r>
              <a:rPr dirty="0">
                <a:latin typeface="Segoe UI"/>
                <a:cs typeface="Segoe UI"/>
              </a:rPr>
              <a:t>Services</a:t>
            </a:r>
            <a:r>
              <a:rPr spc="80" dirty="0">
                <a:latin typeface="Segoe UI"/>
                <a:cs typeface="Segoe UI"/>
              </a:rPr>
              <a:t> </a:t>
            </a:r>
            <a:r>
              <a:rPr spc="-5" dirty="0">
                <a:latin typeface="Segoe UI"/>
                <a:cs typeface="Segoe UI"/>
              </a:rPr>
              <a:t>announced</a:t>
            </a:r>
            <a:endParaRPr dirty="0">
              <a:latin typeface="Segoe UI"/>
              <a:cs typeface="Segoe UI"/>
            </a:endParaRPr>
          </a:p>
          <a:p>
            <a:pPr marL="635" algn="ctr"/>
            <a:r>
              <a:rPr b="1" spc="-10" dirty="0">
                <a:latin typeface="Segoe UI"/>
                <a:cs typeface="Segoe UI"/>
              </a:rPr>
              <a:t>new goals </a:t>
            </a:r>
            <a:r>
              <a:rPr spc="-5" dirty="0">
                <a:latin typeface="Segoe UI"/>
                <a:cs typeface="Segoe UI"/>
              </a:rPr>
              <a:t>for </a:t>
            </a:r>
            <a:r>
              <a:rPr b="1" spc="-10" dirty="0">
                <a:latin typeface="Segoe UI"/>
                <a:cs typeface="Segoe UI"/>
              </a:rPr>
              <a:t>value-based payments </a:t>
            </a:r>
            <a:r>
              <a:rPr spc="-5" dirty="0">
                <a:latin typeface="Segoe UI"/>
                <a:cs typeface="Segoe UI"/>
              </a:rPr>
              <a:t>and </a:t>
            </a:r>
            <a:r>
              <a:rPr b="1" spc="-5" dirty="0">
                <a:latin typeface="Segoe UI"/>
                <a:cs typeface="Segoe UI"/>
              </a:rPr>
              <a:t>APMs in</a:t>
            </a:r>
            <a:r>
              <a:rPr b="1" spc="30" dirty="0">
                <a:latin typeface="Segoe UI"/>
                <a:cs typeface="Segoe UI"/>
              </a:rPr>
              <a:t> </a:t>
            </a:r>
            <a:r>
              <a:rPr b="1" spc="-5" dirty="0">
                <a:latin typeface="Segoe UI"/>
                <a:cs typeface="Segoe UI"/>
              </a:rPr>
              <a:t>Medicare</a:t>
            </a:r>
            <a:endParaRPr dirty="0">
              <a:latin typeface="Segoe UI"/>
              <a:cs typeface="Segoe UI"/>
            </a:endParaRPr>
          </a:p>
        </p:txBody>
      </p:sp>
      <p:sp>
        <p:nvSpPr>
          <p:cNvPr id="4" name="object 4"/>
          <p:cNvSpPr/>
          <p:nvPr/>
        </p:nvSpPr>
        <p:spPr>
          <a:xfrm>
            <a:off x="2370764" y="2044182"/>
            <a:ext cx="7077933" cy="4019966"/>
          </a:xfrm>
          <a:prstGeom prst="rect">
            <a:avLst/>
          </a:prstGeom>
          <a:blipFill>
            <a:blip r:embed="rId2" cstate="print"/>
            <a:stretch>
              <a:fillRect/>
            </a:stretch>
          </a:blipFill>
        </p:spPr>
        <p:txBody>
          <a:bodyPr wrap="square" lIns="0" tIns="0" rIns="0" bIns="0" rtlCol="0"/>
          <a:lstStyle/>
          <a:p>
            <a:endParaRPr dirty="0"/>
          </a:p>
        </p:txBody>
      </p:sp>
      <p:sp>
        <p:nvSpPr>
          <p:cNvPr id="6" name="Title 5"/>
          <p:cNvSpPr>
            <a:spLocks noGrp="1"/>
          </p:cNvSpPr>
          <p:nvPr>
            <p:ph type="title"/>
          </p:nvPr>
        </p:nvSpPr>
        <p:spPr/>
        <p:txBody>
          <a:bodyPr>
            <a:normAutofit/>
          </a:bodyPr>
          <a:lstStyle/>
          <a:p>
            <a:r>
              <a:rPr lang="en-US" dirty="0"/>
              <a:t>Shift to Paying for Value</a:t>
            </a:r>
          </a:p>
        </p:txBody>
      </p:sp>
    </p:spTree>
    <p:extLst>
      <p:ext uri="{BB962C8B-B14F-4D97-AF65-F5344CB8AC3E}">
        <p14:creationId xmlns:p14="http://schemas.microsoft.com/office/powerpoint/2010/main" val="19020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 y="159103"/>
            <a:ext cx="9404723" cy="1400530"/>
          </a:xfrm>
        </p:spPr>
        <p:txBody>
          <a:bodyPr/>
          <a:lstStyle/>
          <a:p>
            <a:r>
              <a:rPr lang="en-US" dirty="0"/>
              <a:t>Payment Taxonomy Framework</a:t>
            </a:r>
          </a:p>
        </p:txBody>
      </p:sp>
      <p:graphicFrame>
        <p:nvGraphicFramePr>
          <p:cNvPr id="4" name="object 3"/>
          <p:cNvGraphicFramePr>
            <a:graphicFrameLocks noGrp="1"/>
          </p:cNvGraphicFramePr>
          <p:nvPr>
            <p:extLst>
              <p:ext uri="{D42A27DB-BD31-4B8C-83A1-F6EECF244321}">
                <p14:modId xmlns:p14="http://schemas.microsoft.com/office/powerpoint/2010/main" val="2792754650"/>
              </p:ext>
            </p:extLst>
          </p:nvPr>
        </p:nvGraphicFramePr>
        <p:xfrm>
          <a:off x="1070498" y="934473"/>
          <a:ext cx="8555947" cy="5860415"/>
        </p:xfrm>
        <a:graphic>
          <a:graphicData uri="http://schemas.openxmlformats.org/drawingml/2006/table">
            <a:tbl>
              <a:tblPr firstRow="1" bandRow="1">
                <a:tableStyleId>{2D5ABB26-0587-4C30-8999-92F81FD0307C}</a:tableStyleId>
              </a:tblPr>
              <a:tblGrid>
                <a:gridCol w="308322">
                  <a:extLst>
                    <a:ext uri="{9D8B030D-6E8A-4147-A177-3AD203B41FA5}">
                      <a16:colId xmlns:a16="http://schemas.microsoft.com/office/drawing/2014/main" val="20000"/>
                    </a:ext>
                  </a:extLst>
                </a:gridCol>
                <a:gridCol w="1464532">
                  <a:extLst>
                    <a:ext uri="{9D8B030D-6E8A-4147-A177-3AD203B41FA5}">
                      <a16:colId xmlns:a16="http://schemas.microsoft.com/office/drawing/2014/main" val="20001"/>
                    </a:ext>
                  </a:extLst>
                </a:gridCol>
                <a:gridCol w="2004095">
                  <a:extLst>
                    <a:ext uri="{9D8B030D-6E8A-4147-A177-3AD203B41FA5}">
                      <a16:colId xmlns:a16="http://schemas.microsoft.com/office/drawing/2014/main" val="20002"/>
                    </a:ext>
                  </a:extLst>
                </a:gridCol>
                <a:gridCol w="2620737">
                  <a:extLst>
                    <a:ext uri="{9D8B030D-6E8A-4147-A177-3AD203B41FA5}">
                      <a16:colId xmlns:a16="http://schemas.microsoft.com/office/drawing/2014/main" val="20003"/>
                    </a:ext>
                  </a:extLst>
                </a:gridCol>
                <a:gridCol w="2158261">
                  <a:extLst>
                    <a:ext uri="{9D8B030D-6E8A-4147-A177-3AD203B41FA5}">
                      <a16:colId xmlns:a16="http://schemas.microsoft.com/office/drawing/2014/main" val="20004"/>
                    </a:ext>
                  </a:extLst>
                </a:gridCol>
              </a:tblGrid>
              <a:tr h="55428">
                <a:tc>
                  <a:txBody>
                    <a:bodyPr/>
                    <a:lstStyle/>
                    <a:p>
                      <a:endParaRPr sz="13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58ED5"/>
                    </a:solidFill>
                  </a:tcPr>
                </a:tc>
                <a:tc gridSpan="4">
                  <a:txBody>
                    <a:bodyPr/>
                    <a:lstStyle/>
                    <a:p>
                      <a:pPr marL="1358900" algn="ctr">
                        <a:lnSpc>
                          <a:spcPct val="100000"/>
                        </a:lnSpc>
                        <a:spcBef>
                          <a:spcPts val="135"/>
                        </a:spcBef>
                      </a:pPr>
                      <a:r>
                        <a:rPr sz="800" b="1" dirty="0">
                          <a:solidFill>
                            <a:srgbClr val="FFFFFF"/>
                          </a:solidFill>
                          <a:latin typeface="Calibri"/>
                          <a:cs typeface="Calibri"/>
                        </a:rPr>
                        <a:t>Payment </a:t>
                      </a:r>
                      <a:r>
                        <a:rPr sz="800" b="1" spc="-15" dirty="0">
                          <a:solidFill>
                            <a:srgbClr val="FFFFFF"/>
                          </a:solidFill>
                          <a:latin typeface="Calibri"/>
                          <a:cs typeface="Calibri"/>
                        </a:rPr>
                        <a:t>Taxonomy</a:t>
                      </a:r>
                      <a:r>
                        <a:rPr sz="800" b="1" spc="20" dirty="0">
                          <a:solidFill>
                            <a:srgbClr val="FFFFFF"/>
                          </a:solidFill>
                          <a:latin typeface="Calibri"/>
                          <a:cs typeface="Calibri"/>
                        </a:rPr>
                        <a:t> </a:t>
                      </a:r>
                      <a:r>
                        <a:rPr sz="800" b="1" spc="5" dirty="0">
                          <a:solidFill>
                            <a:srgbClr val="FFFFFF"/>
                          </a:solidFill>
                          <a:latin typeface="Calibri"/>
                          <a:cs typeface="Calibri"/>
                        </a:rPr>
                        <a:t>Framework</a:t>
                      </a:r>
                      <a:endParaRPr sz="800" dirty="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49078">
                <a:tc>
                  <a:txBody>
                    <a:bodyPr/>
                    <a:lstStyle/>
                    <a:p>
                      <a:endParaRPr sz="800">
                        <a:latin typeface="Calibri"/>
                        <a:cs typeface="Calibri"/>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558ED5"/>
                    </a:solidFill>
                  </a:tcPr>
                </a:tc>
                <a:tc>
                  <a:txBody>
                    <a:bodyPr/>
                    <a:lstStyle/>
                    <a:p>
                      <a:pPr marL="76200" marR="62865" indent="76200">
                        <a:lnSpc>
                          <a:spcPts val="800"/>
                        </a:lnSpc>
                        <a:spcBef>
                          <a:spcPts val="145"/>
                        </a:spcBef>
                      </a:pPr>
                      <a:endParaRPr lang="en-US" sz="1800" spc="-20" dirty="0">
                        <a:solidFill>
                          <a:schemeClr val="accent5">
                            <a:lumMod val="75000"/>
                          </a:schemeClr>
                        </a:solidFill>
                        <a:latin typeface="Calibri"/>
                        <a:cs typeface="Calibri"/>
                      </a:endParaRPr>
                    </a:p>
                    <a:p>
                      <a:pPr marL="76200" marR="62865" indent="76200">
                        <a:lnSpc>
                          <a:spcPts val="800"/>
                        </a:lnSpc>
                        <a:spcBef>
                          <a:spcPts val="145"/>
                        </a:spcBef>
                      </a:pPr>
                      <a:r>
                        <a:rPr sz="1800" spc="-20" dirty="0">
                          <a:solidFill>
                            <a:schemeClr val="accent5">
                              <a:lumMod val="75000"/>
                            </a:schemeClr>
                          </a:solidFill>
                          <a:latin typeface="Calibri"/>
                          <a:cs typeface="Calibri"/>
                        </a:rPr>
                        <a:t>Category </a:t>
                      </a:r>
                      <a:r>
                        <a:rPr sz="1800" spc="20" dirty="0">
                          <a:solidFill>
                            <a:schemeClr val="accent5">
                              <a:lumMod val="75000"/>
                            </a:schemeClr>
                          </a:solidFill>
                          <a:latin typeface="Calibri"/>
                          <a:cs typeface="Calibri"/>
                        </a:rPr>
                        <a:t>1:  </a:t>
                      </a:r>
                      <a:endParaRPr lang="en-US" sz="1800" spc="20" dirty="0">
                        <a:solidFill>
                          <a:schemeClr val="accent5">
                            <a:lumMod val="75000"/>
                          </a:schemeClr>
                        </a:solidFill>
                        <a:latin typeface="Calibri"/>
                        <a:cs typeface="Calibri"/>
                      </a:endParaRPr>
                    </a:p>
                    <a:p>
                      <a:pPr marL="76200" marR="62865" indent="76200">
                        <a:lnSpc>
                          <a:spcPts val="800"/>
                        </a:lnSpc>
                        <a:spcBef>
                          <a:spcPts val="145"/>
                        </a:spcBef>
                      </a:pPr>
                      <a:endParaRPr lang="en-US" sz="1800" spc="20" dirty="0">
                        <a:solidFill>
                          <a:schemeClr val="accent5">
                            <a:lumMod val="75000"/>
                          </a:schemeClr>
                        </a:solidFill>
                        <a:latin typeface="Calibri"/>
                        <a:cs typeface="Calibri"/>
                      </a:endParaRPr>
                    </a:p>
                    <a:p>
                      <a:pPr marL="76200" marR="62865" indent="76200">
                        <a:lnSpc>
                          <a:spcPts val="800"/>
                        </a:lnSpc>
                        <a:spcBef>
                          <a:spcPts val="145"/>
                        </a:spcBef>
                      </a:pPr>
                      <a:r>
                        <a:rPr sz="1800" spc="-25" dirty="0">
                          <a:solidFill>
                            <a:schemeClr val="accent5">
                              <a:lumMod val="75000"/>
                            </a:schemeClr>
                          </a:solidFill>
                          <a:latin typeface="Calibri"/>
                          <a:cs typeface="Calibri"/>
                        </a:rPr>
                        <a:t>Fee </a:t>
                      </a:r>
                      <a:r>
                        <a:rPr sz="1800" spc="5" dirty="0">
                          <a:solidFill>
                            <a:schemeClr val="accent5">
                              <a:lumMod val="75000"/>
                            </a:schemeClr>
                          </a:solidFill>
                          <a:latin typeface="Calibri"/>
                          <a:cs typeface="Calibri"/>
                        </a:rPr>
                        <a:t>for</a:t>
                      </a:r>
                      <a:r>
                        <a:rPr lang="en-US" sz="1800" spc="5" baseline="0" dirty="0">
                          <a:solidFill>
                            <a:schemeClr val="accent5">
                              <a:lumMod val="75000"/>
                            </a:schemeClr>
                          </a:solidFill>
                          <a:latin typeface="Calibri"/>
                          <a:cs typeface="Calibri"/>
                        </a:rPr>
                        <a:t> </a:t>
                      </a:r>
                    </a:p>
                    <a:p>
                      <a:pPr marL="76200" marR="62865" indent="76200">
                        <a:lnSpc>
                          <a:spcPts val="800"/>
                        </a:lnSpc>
                        <a:spcBef>
                          <a:spcPts val="145"/>
                        </a:spcBef>
                      </a:pPr>
                      <a:endParaRPr lang="en-US" sz="1800" spc="5" baseline="0" dirty="0">
                        <a:solidFill>
                          <a:schemeClr val="accent5">
                            <a:lumMod val="75000"/>
                          </a:schemeClr>
                        </a:solidFill>
                        <a:latin typeface="Calibri"/>
                        <a:cs typeface="Calibri"/>
                      </a:endParaRPr>
                    </a:p>
                    <a:p>
                      <a:pPr marL="76200" marR="62865" indent="76200">
                        <a:lnSpc>
                          <a:spcPts val="800"/>
                        </a:lnSpc>
                        <a:spcBef>
                          <a:spcPts val="145"/>
                        </a:spcBef>
                      </a:pPr>
                      <a:r>
                        <a:rPr sz="1800" spc="-15" dirty="0">
                          <a:solidFill>
                            <a:schemeClr val="accent5">
                              <a:lumMod val="75000"/>
                            </a:schemeClr>
                          </a:solidFill>
                          <a:latin typeface="Calibri"/>
                          <a:cs typeface="Calibri"/>
                        </a:rPr>
                        <a:t>Service</a:t>
                      </a:r>
                      <a:r>
                        <a:rPr sz="1800" spc="-5" dirty="0">
                          <a:solidFill>
                            <a:schemeClr val="accent5">
                              <a:lumMod val="75000"/>
                            </a:schemeClr>
                          </a:solidFill>
                          <a:latin typeface="Calibri"/>
                          <a:cs typeface="Calibri"/>
                        </a:rPr>
                        <a:t> </a:t>
                      </a:r>
                      <a:r>
                        <a:rPr sz="1800" dirty="0">
                          <a:solidFill>
                            <a:schemeClr val="accent5">
                              <a:lumMod val="75000"/>
                            </a:schemeClr>
                          </a:solidFill>
                          <a:latin typeface="Calibri"/>
                          <a:cs typeface="Calibri"/>
                        </a:rPr>
                        <a:t>-</a:t>
                      </a:r>
                    </a:p>
                    <a:p>
                      <a:pPr marL="228600" indent="-63500">
                        <a:lnSpc>
                          <a:spcPts val="780"/>
                        </a:lnSpc>
                      </a:pPr>
                      <a:endParaRPr lang="en-US" sz="1800" spc="20" dirty="0">
                        <a:solidFill>
                          <a:schemeClr val="accent5">
                            <a:lumMod val="75000"/>
                          </a:schemeClr>
                        </a:solidFill>
                        <a:latin typeface="Calibri"/>
                        <a:cs typeface="Calibri"/>
                      </a:endParaRPr>
                    </a:p>
                    <a:p>
                      <a:pPr marL="228600" indent="-63500">
                        <a:lnSpc>
                          <a:spcPts val="780"/>
                        </a:lnSpc>
                      </a:pPr>
                      <a:endParaRPr lang="en-US" sz="1800" spc="20" dirty="0">
                        <a:solidFill>
                          <a:schemeClr val="accent5">
                            <a:lumMod val="75000"/>
                          </a:schemeClr>
                        </a:solidFill>
                        <a:latin typeface="Calibri"/>
                        <a:cs typeface="Calibri"/>
                      </a:endParaRPr>
                    </a:p>
                    <a:p>
                      <a:pPr marL="228600" indent="-63500">
                        <a:lnSpc>
                          <a:spcPts val="780"/>
                        </a:lnSpc>
                      </a:pPr>
                      <a:r>
                        <a:rPr sz="1800" spc="20" dirty="0">
                          <a:solidFill>
                            <a:schemeClr val="accent5">
                              <a:lumMod val="75000"/>
                            </a:schemeClr>
                          </a:solidFill>
                          <a:latin typeface="Calibri"/>
                          <a:cs typeface="Calibri"/>
                        </a:rPr>
                        <a:t>No </a:t>
                      </a:r>
                      <a:r>
                        <a:rPr sz="1800" spc="15" dirty="0">
                          <a:solidFill>
                            <a:schemeClr val="accent5">
                              <a:lumMod val="75000"/>
                            </a:schemeClr>
                          </a:solidFill>
                          <a:latin typeface="Calibri"/>
                          <a:cs typeface="Calibri"/>
                        </a:rPr>
                        <a:t>Link</a:t>
                      </a:r>
                      <a:r>
                        <a:rPr sz="1800" spc="-15" dirty="0">
                          <a:solidFill>
                            <a:schemeClr val="accent5">
                              <a:lumMod val="75000"/>
                            </a:schemeClr>
                          </a:solidFill>
                          <a:latin typeface="Calibri"/>
                          <a:cs typeface="Calibri"/>
                        </a:rPr>
                        <a:t> </a:t>
                      </a:r>
                      <a:r>
                        <a:rPr sz="1800" spc="-20" dirty="0">
                          <a:solidFill>
                            <a:schemeClr val="accent5">
                              <a:lumMod val="75000"/>
                            </a:schemeClr>
                          </a:solidFill>
                          <a:latin typeface="Calibri"/>
                          <a:cs typeface="Calibri"/>
                        </a:rPr>
                        <a:t>to</a:t>
                      </a:r>
                      <a:endParaRPr sz="1800" dirty="0">
                        <a:solidFill>
                          <a:schemeClr val="accent5">
                            <a:lumMod val="75000"/>
                          </a:schemeClr>
                        </a:solidFill>
                        <a:latin typeface="Calibri"/>
                        <a:cs typeface="Calibri"/>
                      </a:endParaRPr>
                    </a:p>
                    <a:p>
                      <a:pPr marL="5715" algn="ctr">
                        <a:lnSpc>
                          <a:spcPct val="100000"/>
                        </a:lnSpc>
                        <a:spcBef>
                          <a:spcPts val="60"/>
                        </a:spcBef>
                      </a:pPr>
                      <a:r>
                        <a:rPr sz="1800" spc="5" dirty="0">
                          <a:solidFill>
                            <a:schemeClr val="accent5">
                              <a:lumMod val="75000"/>
                            </a:schemeClr>
                          </a:solidFill>
                          <a:latin typeface="Calibri"/>
                          <a:cs typeface="Calibri"/>
                        </a:rPr>
                        <a:t>Quality</a:t>
                      </a:r>
                      <a:endParaRPr sz="1800" dirty="0">
                        <a:solidFill>
                          <a:schemeClr val="accent5">
                            <a:lumMod val="75000"/>
                          </a:schemeClr>
                        </a:solidFill>
                        <a:latin typeface="Calibri"/>
                        <a:cs typeface="Calibri"/>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C6D9F1"/>
                    </a:solidFill>
                  </a:tcPr>
                </a:tc>
                <a:tc>
                  <a:txBody>
                    <a:bodyPr/>
                    <a:lstStyle/>
                    <a:p>
                      <a:pPr marL="203200" marR="203200" indent="76200">
                        <a:lnSpc>
                          <a:spcPts val="800"/>
                        </a:lnSpc>
                        <a:spcBef>
                          <a:spcPts val="145"/>
                        </a:spcBef>
                      </a:pPr>
                      <a:endParaRPr lang="en-US" sz="1800" spc="-20" dirty="0">
                        <a:solidFill>
                          <a:schemeClr val="accent5">
                            <a:lumMod val="75000"/>
                          </a:schemeClr>
                        </a:solidFill>
                        <a:latin typeface="Calibri"/>
                        <a:cs typeface="Calibri"/>
                      </a:endParaRPr>
                    </a:p>
                    <a:p>
                      <a:pPr marL="203200" marR="203200" indent="76200">
                        <a:lnSpc>
                          <a:spcPts val="800"/>
                        </a:lnSpc>
                        <a:spcBef>
                          <a:spcPts val="145"/>
                        </a:spcBef>
                      </a:pPr>
                      <a:endParaRPr lang="en-US" sz="1800" spc="-20" dirty="0">
                        <a:solidFill>
                          <a:schemeClr val="accent5">
                            <a:lumMod val="75000"/>
                          </a:schemeClr>
                        </a:solidFill>
                        <a:latin typeface="Calibri"/>
                        <a:cs typeface="Calibri"/>
                      </a:endParaRPr>
                    </a:p>
                    <a:p>
                      <a:pPr marL="203200" marR="203200" indent="76200">
                        <a:lnSpc>
                          <a:spcPts val="800"/>
                        </a:lnSpc>
                        <a:spcBef>
                          <a:spcPts val="145"/>
                        </a:spcBef>
                      </a:pPr>
                      <a:r>
                        <a:rPr sz="1800" spc="-20" dirty="0">
                          <a:solidFill>
                            <a:schemeClr val="accent5">
                              <a:lumMod val="75000"/>
                            </a:schemeClr>
                          </a:solidFill>
                          <a:latin typeface="Calibri"/>
                          <a:cs typeface="Calibri"/>
                        </a:rPr>
                        <a:t>Category </a:t>
                      </a:r>
                      <a:r>
                        <a:rPr sz="1800" spc="20" dirty="0">
                          <a:solidFill>
                            <a:schemeClr val="accent5">
                              <a:lumMod val="75000"/>
                            </a:schemeClr>
                          </a:solidFill>
                          <a:latin typeface="Calibri"/>
                          <a:cs typeface="Calibri"/>
                        </a:rPr>
                        <a:t>2:  </a:t>
                      </a:r>
                      <a:endParaRPr lang="en-US" sz="1800" spc="20" dirty="0">
                        <a:solidFill>
                          <a:schemeClr val="accent5">
                            <a:lumMod val="75000"/>
                          </a:schemeClr>
                        </a:solidFill>
                        <a:latin typeface="Calibri"/>
                        <a:cs typeface="Calibri"/>
                      </a:endParaRPr>
                    </a:p>
                    <a:p>
                      <a:pPr marL="203200" marR="203200" indent="76200">
                        <a:lnSpc>
                          <a:spcPts val="800"/>
                        </a:lnSpc>
                        <a:spcBef>
                          <a:spcPts val="145"/>
                        </a:spcBef>
                      </a:pPr>
                      <a:endParaRPr lang="en-US" sz="1800" spc="20" dirty="0">
                        <a:solidFill>
                          <a:schemeClr val="accent5">
                            <a:lumMod val="75000"/>
                          </a:schemeClr>
                        </a:solidFill>
                        <a:latin typeface="Calibri"/>
                        <a:cs typeface="Calibri"/>
                      </a:endParaRPr>
                    </a:p>
                    <a:p>
                      <a:pPr marL="203200" marR="203200" indent="76200">
                        <a:lnSpc>
                          <a:spcPts val="800"/>
                        </a:lnSpc>
                        <a:spcBef>
                          <a:spcPts val="145"/>
                        </a:spcBef>
                      </a:pPr>
                      <a:r>
                        <a:rPr sz="1800" spc="-25" dirty="0">
                          <a:solidFill>
                            <a:schemeClr val="accent5">
                              <a:lumMod val="75000"/>
                            </a:schemeClr>
                          </a:solidFill>
                          <a:latin typeface="Calibri"/>
                          <a:cs typeface="Calibri"/>
                        </a:rPr>
                        <a:t>Fee </a:t>
                      </a:r>
                      <a:r>
                        <a:rPr sz="1800" spc="5" dirty="0">
                          <a:solidFill>
                            <a:schemeClr val="accent5">
                              <a:lumMod val="75000"/>
                            </a:schemeClr>
                          </a:solidFill>
                          <a:latin typeface="Calibri"/>
                          <a:cs typeface="Calibri"/>
                        </a:rPr>
                        <a:t>for </a:t>
                      </a:r>
                      <a:r>
                        <a:rPr sz="1800" spc="-15" dirty="0">
                          <a:solidFill>
                            <a:schemeClr val="accent5">
                              <a:lumMod val="75000"/>
                            </a:schemeClr>
                          </a:solidFill>
                          <a:latin typeface="Calibri"/>
                          <a:cs typeface="Calibri"/>
                        </a:rPr>
                        <a:t>Service </a:t>
                      </a:r>
                      <a:r>
                        <a:rPr sz="1800" dirty="0">
                          <a:solidFill>
                            <a:schemeClr val="accent5">
                              <a:lumMod val="75000"/>
                            </a:schemeClr>
                          </a:solidFill>
                          <a:latin typeface="Calibri"/>
                          <a:cs typeface="Calibri"/>
                        </a:rPr>
                        <a:t>-  </a:t>
                      </a:r>
                      <a:endParaRPr lang="en-US" sz="1800" dirty="0">
                        <a:solidFill>
                          <a:schemeClr val="accent5">
                            <a:lumMod val="75000"/>
                          </a:schemeClr>
                        </a:solidFill>
                        <a:latin typeface="Calibri"/>
                        <a:cs typeface="Calibri"/>
                      </a:endParaRPr>
                    </a:p>
                    <a:p>
                      <a:pPr marL="203200" marR="203200" indent="76200">
                        <a:lnSpc>
                          <a:spcPts val="800"/>
                        </a:lnSpc>
                        <a:spcBef>
                          <a:spcPts val="145"/>
                        </a:spcBef>
                      </a:pPr>
                      <a:endParaRPr lang="en-US" sz="1800" spc="15" dirty="0">
                        <a:solidFill>
                          <a:schemeClr val="accent5">
                            <a:lumMod val="75000"/>
                          </a:schemeClr>
                        </a:solidFill>
                        <a:latin typeface="Calibri"/>
                        <a:cs typeface="Calibri"/>
                      </a:endParaRPr>
                    </a:p>
                    <a:p>
                      <a:pPr marL="203200" marR="203200" indent="76200">
                        <a:lnSpc>
                          <a:spcPts val="800"/>
                        </a:lnSpc>
                        <a:spcBef>
                          <a:spcPts val="145"/>
                        </a:spcBef>
                      </a:pPr>
                      <a:endParaRPr lang="en-US" sz="1800" spc="15" dirty="0">
                        <a:solidFill>
                          <a:schemeClr val="accent5">
                            <a:lumMod val="75000"/>
                          </a:schemeClr>
                        </a:solidFill>
                        <a:latin typeface="Calibri"/>
                        <a:cs typeface="Calibri"/>
                      </a:endParaRPr>
                    </a:p>
                    <a:p>
                      <a:pPr marL="203200" marR="203200" indent="76200">
                        <a:lnSpc>
                          <a:spcPts val="800"/>
                        </a:lnSpc>
                        <a:spcBef>
                          <a:spcPts val="145"/>
                        </a:spcBef>
                      </a:pPr>
                      <a:r>
                        <a:rPr sz="1800" spc="15" dirty="0">
                          <a:solidFill>
                            <a:schemeClr val="accent5">
                              <a:lumMod val="75000"/>
                            </a:schemeClr>
                          </a:solidFill>
                          <a:latin typeface="Calibri"/>
                          <a:cs typeface="Calibri"/>
                        </a:rPr>
                        <a:t>Link </a:t>
                      </a:r>
                      <a:r>
                        <a:rPr sz="1800" spc="-20" dirty="0">
                          <a:solidFill>
                            <a:schemeClr val="accent5">
                              <a:lumMod val="75000"/>
                            </a:schemeClr>
                          </a:solidFill>
                          <a:latin typeface="Calibri"/>
                          <a:cs typeface="Calibri"/>
                        </a:rPr>
                        <a:t>to</a:t>
                      </a:r>
                      <a:r>
                        <a:rPr sz="1800" dirty="0">
                          <a:solidFill>
                            <a:schemeClr val="accent5">
                              <a:lumMod val="75000"/>
                            </a:schemeClr>
                          </a:solidFill>
                          <a:latin typeface="Calibri"/>
                          <a:cs typeface="Calibri"/>
                        </a:rPr>
                        <a:t> Quality</a:t>
                      </a: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C6D9F1"/>
                    </a:solidFill>
                  </a:tcPr>
                </a:tc>
                <a:tc>
                  <a:txBody>
                    <a:bodyPr/>
                    <a:lstStyle/>
                    <a:p>
                      <a:pPr marR="5080" algn="ctr">
                        <a:lnSpc>
                          <a:spcPts val="819"/>
                        </a:lnSpc>
                        <a:spcBef>
                          <a:spcPts val="85"/>
                        </a:spcBef>
                      </a:pPr>
                      <a:endParaRPr lang="en-US" sz="1800" spc="-20" dirty="0">
                        <a:solidFill>
                          <a:schemeClr val="accent5">
                            <a:lumMod val="75000"/>
                          </a:schemeClr>
                        </a:solidFill>
                        <a:latin typeface="Calibri"/>
                        <a:cs typeface="Calibri"/>
                      </a:endParaRPr>
                    </a:p>
                    <a:p>
                      <a:pPr marR="5080" algn="ctr">
                        <a:lnSpc>
                          <a:spcPts val="819"/>
                        </a:lnSpc>
                        <a:spcBef>
                          <a:spcPts val="85"/>
                        </a:spcBef>
                      </a:pPr>
                      <a:endParaRPr lang="en-US" sz="1800" spc="-20" dirty="0">
                        <a:solidFill>
                          <a:schemeClr val="accent5">
                            <a:lumMod val="75000"/>
                          </a:schemeClr>
                        </a:solidFill>
                        <a:latin typeface="Calibri"/>
                        <a:cs typeface="Calibri"/>
                      </a:endParaRPr>
                    </a:p>
                    <a:p>
                      <a:pPr marR="5080" algn="ctr">
                        <a:lnSpc>
                          <a:spcPts val="819"/>
                        </a:lnSpc>
                        <a:spcBef>
                          <a:spcPts val="85"/>
                        </a:spcBef>
                      </a:pPr>
                      <a:r>
                        <a:rPr sz="1800" spc="-20" dirty="0">
                          <a:solidFill>
                            <a:schemeClr val="accent5">
                              <a:lumMod val="75000"/>
                            </a:schemeClr>
                          </a:solidFill>
                          <a:latin typeface="Calibri"/>
                          <a:cs typeface="Calibri"/>
                        </a:rPr>
                        <a:t>Category</a:t>
                      </a:r>
                      <a:r>
                        <a:rPr sz="1800" spc="40" dirty="0">
                          <a:solidFill>
                            <a:schemeClr val="accent5">
                              <a:lumMod val="75000"/>
                            </a:schemeClr>
                          </a:solidFill>
                          <a:latin typeface="Calibri"/>
                          <a:cs typeface="Calibri"/>
                        </a:rPr>
                        <a:t> </a:t>
                      </a:r>
                      <a:r>
                        <a:rPr sz="1800" spc="20" dirty="0">
                          <a:solidFill>
                            <a:schemeClr val="accent5">
                              <a:lumMod val="75000"/>
                            </a:schemeClr>
                          </a:solidFill>
                          <a:latin typeface="Calibri"/>
                          <a:cs typeface="Calibri"/>
                        </a:rPr>
                        <a:t>3:</a:t>
                      </a:r>
                      <a:endParaRPr sz="1800" dirty="0">
                        <a:solidFill>
                          <a:schemeClr val="accent5">
                            <a:lumMod val="75000"/>
                          </a:schemeClr>
                        </a:solidFill>
                        <a:latin typeface="Calibri"/>
                        <a:cs typeface="Calibri"/>
                      </a:endParaRPr>
                    </a:p>
                    <a:p>
                      <a:pPr marL="38100" marR="24765" algn="ctr">
                        <a:lnSpc>
                          <a:spcPts val="800"/>
                        </a:lnSpc>
                        <a:spcBef>
                          <a:spcPts val="40"/>
                        </a:spcBef>
                      </a:pPr>
                      <a:endParaRPr lang="en-US" sz="1800" spc="-15" dirty="0">
                        <a:solidFill>
                          <a:schemeClr val="accent5">
                            <a:lumMod val="75000"/>
                          </a:schemeClr>
                        </a:solidFill>
                        <a:latin typeface="Calibri"/>
                        <a:cs typeface="Calibri"/>
                      </a:endParaRPr>
                    </a:p>
                    <a:p>
                      <a:pPr marL="38100" marR="24765" algn="ctr">
                        <a:lnSpc>
                          <a:spcPts val="800"/>
                        </a:lnSpc>
                        <a:spcBef>
                          <a:spcPts val="40"/>
                        </a:spcBef>
                      </a:pPr>
                      <a:r>
                        <a:rPr sz="1800" spc="-15" dirty="0">
                          <a:solidFill>
                            <a:schemeClr val="accent5">
                              <a:lumMod val="75000"/>
                            </a:schemeClr>
                          </a:solidFill>
                          <a:latin typeface="Calibri"/>
                          <a:cs typeface="Calibri"/>
                        </a:rPr>
                        <a:t>Alternative </a:t>
                      </a:r>
                      <a:r>
                        <a:rPr sz="1800" spc="-5" dirty="0">
                          <a:solidFill>
                            <a:schemeClr val="accent5">
                              <a:lumMod val="75000"/>
                            </a:schemeClr>
                          </a:solidFill>
                          <a:latin typeface="Calibri"/>
                          <a:cs typeface="Calibri"/>
                        </a:rPr>
                        <a:t>Payment </a:t>
                      </a:r>
                      <a:endParaRPr lang="en-US" sz="1800" spc="-5" dirty="0">
                        <a:solidFill>
                          <a:schemeClr val="accent5">
                            <a:lumMod val="75000"/>
                          </a:schemeClr>
                        </a:solidFill>
                        <a:latin typeface="Calibri"/>
                        <a:cs typeface="Calibri"/>
                      </a:endParaRPr>
                    </a:p>
                    <a:p>
                      <a:pPr marL="38100" marR="24765" algn="ctr">
                        <a:lnSpc>
                          <a:spcPts val="800"/>
                        </a:lnSpc>
                        <a:spcBef>
                          <a:spcPts val="40"/>
                        </a:spcBef>
                      </a:pPr>
                      <a:endParaRPr lang="en-US" sz="1800" spc="-5" dirty="0">
                        <a:solidFill>
                          <a:schemeClr val="accent5">
                            <a:lumMod val="75000"/>
                          </a:schemeClr>
                        </a:solidFill>
                        <a:latin typeface="Calibri"/>
                        <a:cs typeface="Calibri"/>
                      </a:endParaRPr>
                    </a:p>
                    <a:p>
                      <a:pPr marL="38100" marR="24765" algn="ctr">
                        <a:lnSpc>
                          <a:spcPts val="800"/>
                        </a:lnSpc>
                        <a:spcBef>
                          <a:spcPts val="40"/>
                        </a:spcBef>
                      </a:pPr>
                      <a:r>
                        <a:rPr sz="1800" spc="5" dirty="0">
                          <a:solidFill>
                            <a:schemeClr val="accent5">
                              <a:lumMod val="75000"/>
                            </a:schemeClr>
                          </a:solidFill>
                          <a:latin typeface="Calibri"/>
                          <a:cs typeface="Calibri"/>
                        </a:rPr>
                        <a:t>Models </a:t>
                      </a:r>
                      <a:r>
                        <a:rPr sz="1800" spc="-20" dirty="0">
                          <a:solidFill>
                            <a:schemeClr val="accent5">
                              <a:lumMod val="75000"/>
                            </a:schemeClr>
                          </a:solidFill>
                          <a:latin typeface="Calibri"/>
                          <a:cs typeface="Calibri"/>
                        </a:rPr>
                        <a:t>Built  </a:t>
                      </a:r>
                      <a:r>
                        <a:rPr sz="1800" spc="15" dirty="0">
                          <a:solidFill>
                            <a:schemeClr val="accent5">
                              <a:lumMod val="75000"/>
                            </a:schemeClr>
                          </a:solidFill>
                          <a:latin typeface="Calibri"/>
                          <a:cs typeface="Calibri"/>
                        </a:rPr>
                        <a:t>on </a:t>
                      </a:r>
                      <a:r>
                        <a:rPr sz="1800" spc="-20" dirty="0">
                          <a:solidFill>
                            <a:schemeClr val="accent5">
                              <a:lumMod val="75000"/>
                            </a:schemeClr>
                          </a:solidFill>
                          <a:latin typeface="Calibri"/>
                          <a:cs typeface="Calibri"/>
                        </a:rPr>
                        <a:t>Fee-for-</a:t>
                      </a:r>
                      <a:endParaRPr lang="en-US" sz="1800" spc="-20" dirty="0">
                        <a:solidFill>
                          <a:schemeClr val="accent5">
                            <a:lumMod val="75000"/>
                          </a:schemeClr>
                        </a:solidFill>
                        <a:latin typeface="Calibri"/>
                        <a:cs typeface="Calibri"/>
                      </a:endParaRPr>
                    </a:p>
                    <a:p>
                      <a:pPr marL="38100" marR="24765" algn="ctr">
                        <a:lnSpc>
                          <a:spcPts val="800"/>
                        </a:lnSpc>
                        <a:spcBef>
                          <a:spcPts val="40"/>
                        </a:spcBef>
                      </a:pPr>
                      <a:endParaRPr lang="en-US" sz="1800" spc="-20" dirty="0">
                        <a:solidFill>
                          <a:schemeClr val="accent5">
                            <a:lumMod val="75000"/>
                          </a:schemeClr>
                        </a:solidFill>
                        <a:latin typeface="Calibri"/>
                        <a:cs typeface="Calibri"/>
                      </a:endParaRPr>
                    </a:p>
                    <a:p>
                      <a:pPr marL="38100" marR="24765" algn="ctr">
                        <a:lnSpc>
                          <a:spcPts val="800"/>
                        </a:lnSpc>
                        <a:spcBef>
                          <a:spcPts val="40"/>
                        </a:spcBef>
                      </a:pPr>
                      <a:r>
                        <a:rPr sz="1800" spc="-20" dirty="0">
                          <a:solidFill>
                            <a:schemeClr val="accent5">
                              <a:lumMod val="75000"/>
                            </a:schemeClr>
                          </a:solidFill>
                          <a:latin typeface="Calibri"/>
                          <a:cs typeface="Calibri"/>
                        </a:rPr>
                        <a:t>Service</a:t>
                      </a:r>
                      <a:r>
                        <a:rPr sz="1800" spc="55" dirty="0">
                          <a:solidFill>
                            <a:schemeClr val="accent5">
                              <a:lumMod val="75000"/>
                            </a:schemeClr>
                          </a:solidFill>
                          <a:latin typeface="Calibri"/>
                          <a:cs typeface="Calibri"/>
                        </a:rPr>
                        <a:t> </a:t>
                      </a:r>
                      <a:r>
                        <a:rPr sz="1800" spc="-10" dirty="0">
                          <a:solidFill>
                            <a:schemeClr val="accent5">
                              <a:lumMod val="75000"/>
                            </a:schemeClr>
                          </a:solidFill>
                          <a:latin typeface="Calibri"/>
                          <a:cs typeface="Calibri"/>
                        </a:rPr>
                        <a:t>Architecture</a:t>
                      </a:r>
                      <a:endParaRPr sz="1800" dirty="0">
                        <a:solidFill>
                          <a:schemeClr val="accent5">
                            <a:lumMod val="75000"/>
                          </a:schemeClr>
                        </a:solidFill>
                        <a:latin typeface="Calibri"/>
                        <a:cs typeface="Calibri"/>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C6D9F1"/>
                    </a:solidFill>
                  </a:tcPr>
                </a:tc>
                <a:tc>
                  <a:txBody>
                    <a:bodyPr/>
                    <a:lstStyle/>
                    <a:p>
                      <a:pPr marR="10160" algn="ctr">
                        <a:lnSpc>
                          <a:spcPts val="745"/>
                        </a:lnSpc>
                      </a:pPr>
                      <a:endParaRPr lang="en-US" sz="1800" spc="-20" dirty="0">
                        <a:solidFill>
                          <a:schemeClr val="accent5">
                            <a:lumMod val="75000"/>
                          </a:schemeClr>
                        </a:solidFill>
                        <a:latin typeface="Calibri"/>
                        <a:cs typeface="Calibri"/>
                      </a:endParaRPr>
                    </a:p>
                    <a:p>
                      <a:pPr marR="10160" algn="ctr">
                        <a:lnSpc>
                          <a:spcPts val="745"/>
                        </a:lnSpc>
                      </a:pPr>
                      <a:endParaRPr lang="en-US" sz="1800" spc="-20" dirty="0">
                        <a:solidFill>
                          <a:schemeClr val="accent5">
                            <a:lumMod val="75000"/>
                          </a:schemeClr>
                        </a:solidFill>
                        <a:latin typeface="Calibri"/>
                        <a:cs typeface="Calibri"/>
                      </a:endParaRPr>
                    </a:p>
                    <a:p>
                      <a:pPr marR="10160" algn="ctr">
                        <a:lnSpc>
                          <a:spcPts val="745"/>
                        </a:lnSpc>
                      </a:pPr>
                      <a:r>
                        <a:rPr sz="1800" spc="-20" dirty="0">
                          <a:solidFill>
                            <a:schemeClr val="accent5">
                              <a:lumMod val="75000"/>
                            </a:schemeClr>
                          </a:solidFill>
                          <a:latin typeface="Calibri"/>
                          <a:cs typeface="Calibri"/>
                        </a:rPr>
                        <a:t>Category</a:t>
                      </a:r>
                      <a:r>
                        <a:rPr sz="1800" spc="40" dirty="0">
                          <a:solidFill>
                            <a:schemeClr val="accent5">
                              <a:lumMod val="75000"/>
                            </a:schemeClr>
                          </a:solidFill>
                          <a:latin typeface="Calibri"/>
                          <a:cs typeface="Calibri"/>
                        </a:rPr>
                        <a:t> </a:t>
                      </a:r>
                      <a:r>
                        <a:rPr sz="1800" spc="20" dirty="0">
                          <a:solidFill>
                            <a:schemeClr val="accent5">
                              <a:lumMod val="75000"/>
                            </a:schemeClr>
                          </a:solidFill>
                          <a:latin typeface="Calibri"/>
                          <a:cs typeface="Calibri"/>
                        </a:rPr>
                        <a:t>4:</a:t>
                      </a:r>
                      <a:endParaRPr sz="1800" dirty="0">
                        <a:solidFill>
                          <a:schemeClr val="accent5">
                            <a:lumMod val="75000"/>
                          </a:schemeClr>
                        </a:solidFill>
                        <a:latin typeface="Calibri"/>
                        <a:cs typeface="Calibri"/>
                      </a:endParaRPr>
                    </a:p>
                    <a:p>
                      <a:pPr marR="4445" algn="ctr">
                        <a:lnSpc>
                          <a:spcPts val="819"/>
                        </a:lnSpc>
                      </a:pPr>
                      <a:endParaRPr lang="en-US" sz="1800" spc="5" dirty="0">
                        <a:solidFill>
                          <a:schemeClr val="accent5">
                            <a:lumMod val="75000"/>
                          </a:schemeClr>
                        </a:solidFill>
                        <a:latin typeface="Calibri"/>
                        <a:cs typeface="Calibri"/>
                      </a:endParaRPr>
                    </a:p>
                    <a:p>
                      <a:pPr marR="4445" algn="ctr">
                        <a:lnSpc>
                          <a:spcPts val="819"/>
                        </a:lnSpc>
                      </a:pPr>
                      <a:r>
                        <a:rPr sz="1800" spc="5" dirty="0">
                          <a:solidFill>
                            <a:schemeClr val="accent5">
                              <a:lumMod val="75000"/>
                            </a:schemeClr>
                          </a:solidFill>
                          <a:latin typeface="Calibri"/>
                          <a:cs typeface="Calibri"/>
                        </a:rPr>
                        <a:t>Population-Based</a:t>
                      </a:r>
                      <a:r>
                        <a:rPr sz="1800" spc="30" dirty="0">
                          <a:solidFill>
                            <a:schemeClr val="accent5">
                              <a:lumMod val="75000"/>
                            </a:schemeClr>
                          </a:solidFill>
                          <a:latin typeface="Calibri"/>
                          <a:cs typeface="Calibri"/>
                        </a:rPr>
                        <a:t> </a:t>
                      </a:r>
                      <a:endParaRPr lang="en-US" sz="1800" spc="30" dirty="0">
                        <a:solidFill>
                          <a:schemeClr val="accent5">
                            <a:lumMod val="75000"/>
                          </a:schemeClr>
                        </a:solidFill>
                        <a:latin typeface="Calibri"/>
                        <a:cs typeface="Calibri"/>
                      </a:endParaRPr>
                    </a:p>
                    <a:p>
                      <a:pPr marR="4445" algn="ctr">
                        <a:lnSpc>
                          <a:spcPts val="819"/>
                        </a:lnSpc>
                      </a:pPr>
                      <a:endParaRPr lang="en-US" sz="1800" spc="30" dirty="0">
                        <a:solidFill>
                          <a:schemeClr val="accent5">
                            <a:lumMod val="75000"/>
                          </a:schemeClr>
                        </a:solidFill>
                        <a:latin typeface="Calibri"/>
                        <a:cs typeface="Calibri"/>
                      </a:endParaRPr>
                    </a:p>
                    <a:p>
                      <a:pPr marR="4445" algn="ctr">
                        <a:lnSpc>
                          <a:spcPts val="819"/>
                        </a:lnSpc>
                      </a:pPr>
                      <a:r>
                        <a:rPr sz="1800" spc="-5" dirty="0">
                          <a:solidFill>
                            <a:schemeClr val="accent5">
                              <a:lumMod val="75000"/>
                            </a:schemeClr>
                          </a:solidFill>
                          <a:latin typeface="Calibri"/>
                          <a:cs typeface="Calibri"/>
                        </a:rPr>
                        <a:t>Payment</a:t>
                      </a:r>
                      <a:endParaRPr sz="1800" dirty="0">
                        <a:solidFill>
                          <a:schemeClr val="accent5">
                            <a:lumMod val="75000"/>
                          </a:schemeClr>
                        </a:solidFill>
                        <a:latin typeface="Calibri"/>
                        <a:cs typeface="Calibri"/>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C6D9F1"/>
                    </a:solidFill>
                  </a:tcPr>
                </a:tc>
                <a:extLst>
                  <a:ext uri="{0D108BD9-81ED-4DB2-BD59-A6C34878D82A}">
                    <a16:rowId xmlns:a16="http://schemas.microsoft.com/office/drawing/2014/main" val="10001"/>
                  </a:ext>
                </a:extLst>
              </a:tr>
              <a:tr h="3994661">
                <a:tc>
                  <a:txBody>
                    <a:bodyPr/>
                    <a:lstStyle/>
                    <a:p>
                      <a:pPr algn="ctr">
                        <a:lnSpc>
                          <a:spcPct val="100000"/>
                        </a:lnSpc>
                        <a:spcBef>
                          <a:spcPts val="300"/>
                        </a:spcBef>
                      </a:pPr>
                      <a:r>
                        <a:rPr sz="2400" spc="-15" dirty="0">
                          <a:latin typeface="Calibri"/>
                          <a:cs typeface="Calibri"/>
                        </a:rPr>
                        <a:t>M</a:t>
                      </a:r>
                      <a:r>
                        <a:rPr sz="2400" dirty="0">
                          <a:latin typeface="Calibri"/>
                          <a:cs typeface="Calibri"/>
                        </a:rPr>
                        <a:t>e</a:t>
                      </a:r>
                      <a:r>
                        <a:rPr sz="2400" spc="-15" dirty="0">
                          <a:latin typeface="Calibri"/>
                          <a:cs typeface="Calibri"/>
                        </a:rPr>
                        <a:t>d</a:t>
                      </a:r>
                      <a:r>
                        <a:rPr sz="2400" spc="-40" dirty="0">
                          <a:latin typeface="Calibri"/>
                          <a:cs typeface="Calibri"/>
                        </a:rPr>
                        <a:t>i</a:t>
                      </a:r>
                      <a:r>
                        <a:rPr sz="2400" spc="45" dirty="0">
                          <a:latin typeface="Calibri"/>
                          <a:cs typeface="Calibri"/>
                        </a:rPr>
                        <a:t>c</a:t>
                      </a:r>
                      <a:r>
                        <a:rPr sz="2400" spc="10" dirty="0">
                          <a:latin typeface="Calibri"/>
                          <a:cs typeface="Calibri"/>
                        </a:rPr>
                        <a:t>a</a:t>
                      </a:r>
                      <a:r>
                        <a:rPr sz="2400" spc="-10" dirty="0">
                          <a:latin typeface="Calibri"/>
                          <a:cs typeface="Calibri"/>
                        </a:rPr>
                        <a:t>r</a:t>
                      </a:r>
                      <a:r>
                        <a:rPr sz="2400" dirty="0">
                          <a:latin typeface="Calibri"/>
                          <a:cs typeface="Calibri"/>
                        </a:rPr>
                        <a:t>e</a:t>
                      </a:r>
                      <a:r>
                        <a:rPr sz="2400" spc="-35" dirty="0">
                          <a:latin typeface="Calibri"/>
                          <a:cs typeface="Calibri"/>
                        </a:rPr>
                        <a:t> </a:t>
                      </a:r>
                      <a:r>
                        <a:rPr sz="2400" spc="20" dirty="0">
                          <a:latin typeface="Calibri"/>
                          <a:cs typeface="Calibri"/>
                        </a:rPr>
                        <a:t>FF</a:t>
                      </a:r>
                      <a:r>
                        <a:rPr sz="2400" dirty="0">
                          <a:latin typeface="Calibri"/>
                          <a:cs typeface="Calibri"/>
                        </a:rPr>
                        <a:t>S</a:t>
                      </a:r>
                    </a:p>
                  </a:txBody>
                  <a:tcPr marL="0" marR="0" marT="0" marB="0" vert="vert27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58ED5"/>
                    </a:solidFill>
                  </a:tcPr>
                </a:tc>
                <a:tc>
                  <a:txBody>
                    <a:bodyPr/>
                    <a:lstStyle/>
                    <a:p>
                      <a:pPr marL="152400" marR="130175" indent="-114300">
                        <a:lnSpc>
                          <a:spcPct val="118100"/>
                        </a:lnSpc>
                        <a:spcBef>
                          <a:spcPts val="5"/>
                        </a:spcBef>
                        <a:buFont typeface="Arial"/>
                        <a:buChar char="§"/>
                        <a:tabLst>
                          <a:tab pos="153035" algn="l"/>
                        </a:tabLst>
                      </a:pPr>
                      <a:r>
                        <a:rPr sz="1800" spc="-5" dirty="0">
                          <a:solidFill>
                            <a:schemeClr val="tx1"/>
                          </a:solidFill>
                          <a:latin typeface="Calibri"/>
                          <a:cs typeface="Calibri"/>
                        </a:rPr>
                        <a:t>Limited </a:t>
                      </a:r>
                      <a:r>
                        <a:rPr sz="1800" spc="-20" dirty="0">
                          <a:solidFill>
                            <a:schemeClr val="tx1"/>
                          </a:solidFill>
                          <a:latin typeface="Calibri"/>
                          <a:cs typeface="Calibri"/>
                        </a:rPr>
                        <a:t>in  </a:t>
                      </a:r>
                      <a:r>
                        <a:rPr sz="1800" spc="-5" dirty="0">
                          <a:solidFill>
                            <a:schemeClr val="tx1"/>
                          </a:solidFill>
                          <a:latin typeface="Calibri"/>
                          <a:cs typeface="Calibri"/>
                        </a:rPr>
                        <a:t>Medicare</a:t>
                      </a:r>
                      <a:r>
                        <a:rPr sz="1800" spc="-90" dirty="0">
                          <a:solidFill>
                            <a:schemeClr val="tx1"/>
                          </a:solidFill>
                          <a:latin typeface="Calibri"/>
                          <a:cs typeface="Calibri"/>
                        </a:rPr>
                        <a:t> </a:t>
                      </a:r>
                      <a:r>
                        <a:rPr sz="1800" dirty="0">
                          <a:solidFill>
                            <a:schemeClr val="tx1"/>
                          </a:solidFill>
                          <a:latin typeface="Calibri"/>
                          <a:cs typeface="Calibri"/>
                        </a:rPr>
                        <a:t>fee-  </a:t>
                      </a:r>
                      <a:r>
                        <a:rPr sz="1800" spc="-5" dirty="0">
                          <a:solidFill>
                            <a:schemeClr val="tx1"/>
                          </a:solidFill>
                          <a:latin typeface="Calibri"/>
                          <a:cs typeface="Calibri"/>
                        </a:rPr>
                        <a:t>for-service</a:t>
                      </a:r>
                      <a:endParaRPr lang="en-US" sz="1800" spc="-5" dirty="0">
                        <a:solidFill>
                          <a:schemeClr val="tx1"/>
                        </a:solidFill>
                        <a:latin typeface="Calibri"/>
                        <a:cs typeface="Calibri"/>
                      </a:endParaRPr>
                    </a:p>
                    <a:p>
                      <a:pPr marL="38100" marR="130175" indent="0">
                        <a:lnSpc>
                          <a:spcPct val="118100"/>
                        </a:lnSpc>
                        <a:spcBef>
                          <a:spcPts val="5"/>
                        </a:spcBef>
                        <a:buFont typeface="Arial"/>
                        <a:buNone/>
                        <a:tabLst>
                          <a:tab pos="153035" algn="l"/>
                        </a:tabLst>
                      </a:pPr>
                      <a:endParaRPr sz="1800" dirty="0">
                        <a:solidFill>
                          <a:schemeClr val="tx1"/>
                        </a:solidFill>
                        <a:latin typeface="Calibri"/>
                        <a:cs typeface="Calibri"/>
                      </a:endParaRPr>
                    </a:p>
                    <a:p>
                      <a:pPr marL="152400" marR="111760" indent="-114300">
                        <a:lnSpc>
                          <a:spcPct val="111100"/>
                        </a:lnSpc>
                        <a:buFont typeface="Arial"/>
                        <a:buChar char="§"/>
                        <a:tabLst>
                          <a:tab pos="153035" algn="l"/>
                        </a:tabLst>
                      </a:pPr>
                      <a:r>
                        <a:rPr sz="1800" spc="-20" dirty="0">
                          <a:solidFill>
                            <a:schemeClr val="tx1"/>
                          </a:solidFill>
                          <a:latin typeface="Calibri"/>
                          <a:cs typeface="Calibri"/>
                        </a:rPr>
                        <a:t>Majority </a:t>
                      </a:r>
                      <a:r>
                        <a:rPr sz="1800" spc="-10" dirty="0">
                          <a:solidFill>
                            <a:schemeClr val="tx1"/>
                          </a:solidFill>
                          <a:latin typeface="Calibri"/>
                          <a:cs typeface="Calibri"/>
                        </a:rPr>
                        <a:t>of  </a:t>
                      </a:r>
                      <a:r>
                        <a:rPr sz="1800" spc="-5" dirty="0">
                          <a:solidFill>
                            <a:schemeClr val="tx1"/>
                          </a:solidFill>
                          <a:latin typeface="Calibri"/>
                          <a:cs typeface="Calibri"/>
                        </a:rPr>
                        <a:t>Medicare</a:t>
                      </a:r>
                      <a:endParaRPr sz="1800" dirty="0">
                        <a:solidFill>
                          <a:schemeClr val="tx1"/>
                        </a:solidFill>
                        <a:latin typeface="Calibri"/>
                        <a:cs typeface="Calibri"/>
                      </a:endParaRPr>
                    </a:p>
                    <a:p>
                      <a:pPr marL="152400" marR="111760">
                        <a:lnSpc>
                          <a:spcPct val="111100"/>
                        </a:lnSpc>
                        <a:spcBef>
                          <a:spcPts val="100"/>
                        </a:spcBef>
                      </a:pPr>
                      <a:r>
                        <a:rPr sz="1800" spc="-20" dirty="0">
                          <a:solidFill>
                            <a:schemeClr val="tx1"/>
                          </a:solidFill>
                          <a:latin typeface="Calibri"/>
                          <a:cs typeface="Calibri"/>
                        </a:rPr>
                        <a:t>p</a:t>
                      </a:r>
                      <a:r>
                        <a:rPr sz="1800" spc="10" dirty="0">
                          <a:solidFill>
                            <a:schemeClr val="tx1"/>
                          </a:solidFill>
                          <a:latin typeface="Calibri"/>
                          <a:cs typeface="Calibri"/>
                        </a:rPr>
                        <a:t>a</a:t>
                      </a:r>
                      <a:r>
                        <a:rPr sz="1800" spc="25" dirty="0">
                          <a:solidFill>
                            <a:schemeClr val="tx1"/>
                          </a:solidFill>
                          <a:latin typeface="Calibri"/>
                          <a:cs typeface="Calibri"/>
                        </a:rPr>
                        <a:t>y</a:t>
                      </a:r>
                      <a:r>
                        <a:rPr sz="1800" spc="20" dirty="0">
                          <a:solidFill>
                            <a:schemeClr val="tx1"/>
                          </a:solidFill>
                          <a:latin typeface="Calibri"/>
                          <a:cs typeface="Calibri"/>
                        </a:rPr>
                        <a:t>m</a:t>
                      </a:r>
                      <a:r>
                        <a:rPr sz="1800" dirty="0">
                          <a:solidFill>
                            <a:schemeClr val="tx1"/>
                          </a:solidFill>
                          <a:latin typeface="Calibri"/>
                          <a:cs typeface="Calibri"/>
                        </a:rPr>
                        <a:t>e</a:t>
                      </a:r>
                      <a:r>
                        <a:rPr sz="1800" spc="-20" dirty="0">
                          <a:solidFill>
                            <a:schemeClr val="tx1"/>
                          </a:solidFill>
                          <a:latin typeface="Calibri"/>
                          <a:cs typeface="Calibri"/>
                        </a:rPr>
                        <a:t>n</a:t>
                      </a:r>
                      <a:r>
                        <a:rPr sz="1800" spc="-5" dirty="0">
                          <a:solidFill>
                            <a:schemeClr val="tx1"/>
                          </a:solidFill>
                          <a:latin typeface="Calibri"/>
                          <a:cs typeface="Calibri"/>
                        </a:rPr>
                        <a:t>t</a:t>
                      </a:r>
                      <a:r>
                        <a:rPr sz="1800" dirty="0">
                          <a:solidFill>
                            <a:schemeClr val="tx1"/>
                          </a:solidFill>
                          <a:latin typeface="Calibri"/>
                          <a:cs typeface="Calibri"/>
                        </a:rPr>
                        <a:t>s</a:t>
                      </a:r>
                      <a:r>
                        <a:rPr sz="1800" spc="-75" dirty="0">
                          <a:solidFill>
                            <a:schemeClr val="tx1"/>
                          </a:solidFill>
                          <a:latin typeface="Calibri"/>
                          <a:cs typeface="Calibri"/>
                        </a:rPr>
                        <a:t> </a:t>
                      </a:r>
                      <a:r>
                        <a:rPr sz="1800" spc="-20" dirty="0">
                          <a:solidFill>
                            <a:schemeClr val="tx1"/>
                          </a:solidFill>
                          <a:latin typeface="Calibri"/>
                          <a:cs typeface="Calibri"/>
                        </a:rPr>
                        <a:t>no</a:t>
                      </a:r>
                      <a:r>
                        <a:rPr sz="1800" dirty="0">
                          <a:solidFill>
                            <a:schemeClr val="tx1"/>
                          </a:solidFill>
                          <a:latin typeface="Calibri"/>
                          <a:cs typeface="Calibri"/>
                        </a:rPr>
                        <a:t>w  are </a:t>
                      </a:r>
                      <a:r>
                        <a:rPr sz="1800" spc="-15" dirty="0">
                          <a:solidFill>
                            <a:schemeClr val="tx1"/>
                          </a:solidFill>
                          <a:latin typeface="Calibri"/>
                          <a:cs typeface="Calibri"/>
                        </a:rPr>
                        <a:t>linked </a:t>
                      </a:r>
                      <a:r>
                        <a:rPr sz="1800" spc="-5" dirty="0">
                          <a:solidFill>
                            <a:schemeClr val="tx1"/>
                          </a:solidFill>
                          <a:latin typeface="Calibri"/>
                          <a:cs typeface="Calibri"/>
                        </a:rPr>
                        <a:t>to  </a:t>
                      </a:r>
                      <a:r>
                        <a:rPr sz="1800" spc="-20" dirty="0">
                          <a:solidFill>
                            <a:schemeClr val="tx1"/>
                          </a:solidFill>
                          <a:latin typeface="Calibri"/>
                          <a:cs typeface="Calibri"/>
                        </a:rPr>
                        <a:t>quality</a:t>
                      </a:r>
                      <a:endParaRPr sz="1800" dirty="0">
                        <a:solidFill>
                          <a:schemeClr val="tx1"/>
                        </a:solidFill>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C6D9F1"/>
                    </a:solidFill>
                  </a:tcPr>
                </a:tc>
                <a:tc>
                  <a:txBody>
                    <a:bodyPr/>
                    <a:lstStyle/>
                    <a:p>
                      <a:pPr marL="152400" marR="191135" indent="-114300">
                        <a:lnSpc>
                          <a:spcPct val="111100"/>
                        </a:lnSpc>
                        <a:spcBef>
                          <a:spcPts val="55"/>
                        </a:spcBef>
                        <a:buFont typeface="Arial"/>
                        <a:buChar char="§"/>
                        <a:tabLst>
                          <a:tab pos="153035" algn="l"/>
                        </a:tabLst>
                      </a:pPr>
                      <a:r>
                        <a:rPr sz="1800" spc="-15" dirty="0">
                          <a:solidFill>
                            <a:schemeClr val="tx1"/>
                          </a:solidFill>
                          <a:latin typeface="Calibri"/>
                          <a:cs typeface="Calibri"/>
                        </a:rPr>
                        <a:t>Hospital </a:t>
                      </a:r>
                      <a:r>
                        <a:rPr sz="1800" spc="-5" dirty="0">
                          <a:solidFill>
                            <a:schemeClr val="tx1"/>
                          </a:solidFill>
                          <a:latin typeface="Calibri"/>
                          <a:cs typeface="Calibri"/>
                        </a:rPr>
                        <a:t>value-based  </a:t>
                      </a:r>
                      <a:r>
                        <a:rPr sz="1800" spc="-15" dirty="0">
                          <a:solidFill>
                            <a:schemeClr val="tx1"/>
                          </a:solidFill>
                          <a:latin typeface="Calibri"/>
                          <a:cs typeface="Calibri"/>
                        </a:rPr>
                        <a:t>purchasing</a:t>
                      </a:r>
                      <a:endParaRPr lang="en-US" sz="1800" spc="-15" dirty="0">
                        <a:solidFill>
                          <a:schemeClr val="tx1"/>
                        </a:solidFill>
                        <a:latin typeface="Calibri"/>
                        <a:cs typeface="Calibri"/>
                      </a:endParaRPr>
                    </a:p>
                    <a:p>
                      <a:pPr marL="152400" marR="191135" indent="-114300">
                        <a:lnSpc>
                          <a:spcPct val="111100"/>
                        </a:lnSpc>
                        <a:spcBef>
                          <a:spcPts val="55"/>
                        </a:spcBef>
                        <a:buFont typeface="Arial"/>
                        <a:buChar char="§"/>
                        <a:tabLst>
                          <a:tab pos="153035" algn="l"/>
                        </a:tabLst>
                      </a:pPr>
                      <a:endParaRPr sz="1800" dirty="0">
                        <a:solidFill>
                          <a:schemeClr val="tx1"/>
                        </a:solidFill>
                        <a:latin typeface="Calibri"/>
                        <a:cs typeface="Calibri"/>
                      </a:endParaRPr>
                    </a:p>
                    <a:p>
                      <a:pPr marL="152400" marR="153035" indent="-114300">
                        <a:lnSpc>
                          <a:spcPct val="111100"/>
                        </a:lnSpc>
                        <a:spcBef>
                          <a:spcPts val="100"/>
                        </a:spcBef>
                        <a:buFont typeface="Arial"/>
                        <a:buChar char="§"/>
                        <a:tabLst>
                          <a:tab pos="153035" algn="l"/>
                        </a:tabLst>
                      </a:pPr>
                      <a:r>
                        <a:rPr sz="1800" spc="-10" dirty="0">
                          <a:solidFill>
                            <a:schemeClr val="tx1"/>
                          </a:solidFill>
                          <a:latin typeface="Calibri"/>
                          <a:cs typeface="Calibri"/>
                        </a:rPr>
                        <a:t>Physician </a:t>
                      </a:r>
                      <a:r>
                        <a:rPr sz="1800" spc="-15" dirty="0">
                          <a:solidFill>
                            <a:schemeClr val="tx1"/>
                          </a:solidFill>
                          <a:latin typeface="Calibri"/>
                          <a:cs typeface="Calibri"/>
                        </a:rPr>
                        <a:t>Value-Based  Modifier</a:t>
                      </a:r>
                      <a:endParaRPr lang="en-US" sz="1800" spc="-15" dirty="0">
                        <a:solidFill>
                          <a:schemeClr val="tx1"/>
                        </a:solidFill>
                        <a:latin typeface="Calibri"/>
                        <a:cs typeface="Calibri"/>
                      </a:endParaRPr>
                    </a:p>
                    <a:p>
                      <a:pPr marL="38100" marR="153035" indent="0">
                        <a:lnSpc>
                          <a:spcPct val="111100"/>
                        </a:lnSpc>
                        <a:spcBef>
                          <a:spcPts val="100"/>
                        </a:spcBef>
                        <a:buFont typeface="Arial"/>
                        <a:buNone/>
                        <a:tabLst>
                          <a:tab pos="153035" algn="l"/>
                        </a:tabLst>
                      </a:pPr>
                      <a:endParaRPr sz="1800" dirty="0">
                        <a:solidFill>
                          <a:schemeClr val="tx1"/>
                        </a:solidFill>
                        <a:latin typeface="Calibri"/>
                        <a:cs typeface="Calibri"/>
                      </a:endParaRPr>
                    </a:p>
                    <a:p>
                      <a:pPr marL="152400" indent="-114300">
                        <a:lnSpc>
                          <a:spcPct val="100000"/>
                        </a:lnSpc>
                        <a:spcBef>
                          <a:spcPts val="80"/>
                        </a:spcBef>
                        <a:buFont typeface="Arial"/>
                        <a:buChar char="§"/>
                        <a:tabLst>
                          <a:tab pos="153035" algn="l"/>
                        </a:tabLst>
                      </a:pPr>
                      <a:r>
                        <a:rPr sz="1800" spc="-20" dirty="0">
                          <a:solidFill>
                            <a:schemeClr val="tx1"/>
                          </a:solidFill>
                          <a:latin typeface="Calibri"/>
                          <a:cs typeface="Calibri"/>
                        </a:rPr>
                        <a:t>Readmissions/Hospital</a:t>
                      </a:r>
                      <a:endParaRPr sz="1800" dirty="0">
                        <a:solidFill>
                          <a:schemeClr val="tx1"/>
                        </a:solidFill>
                        <a:latin typeface="Calibri"/>
                        <a:cs typeface="Calibri"/>
                      </a:endParaRPr>
                    </a:p>
                    <a:p>
                      <a:pPr marL="152400" marR="233679" indent="-20955" algn="ctr">
                        <a:lnSpc>
                          <a:spcPct val="111100"/>
                        </a:lnSpc>
                        <a:spcBef>
                          <a:spcPts val="100"/>
                        </a:spcBef>
                      </a:pPr>
                      <a:r>
                        <a:rPr sz="1800" spc="-15" dirty="0">
                          <a:solidFill>
                            <a:schemeClr val="tx1"/>
                          </a:solidFill>
                          <a:latin typeface="Calibri"/>
                          <a:cs typeface="Calibri"/>
                        </a:rPr>
                        <a:t>Acquired </a:t>
                      </a:r>
                      <a:r>
                        <a:rPr sz="1800" spc="-25" dirty="0">
                          <a:solidFill>
                            <a:schemeClr val="tx1"/>
                          </a:solidFill>
                          <a:latin typeface="Calibri"/>
                          <a:cs typeface="Calibri"/>
                        </a:rPr>
                        <a:t>Condition  </a:t>
                      </a:r>
                      <a:r>
                        <a:rPr sz="1800" spc="-10" dirty="0">
                          <a:solidFill>
                            <a:schemeClr val="tx1"/>
                          </a:solidFill>
                          <a:latin typeface="Calibri"/>
                          <a:cs typeface="Calibri"/>
                        </a:rPr>
                        <a:t>Reduction</a:t>
                      </a:r>
                      <a:r>
                        <a:rPr sz="1800" spc="-45" dirty="0">
                          <a:solidFill>
                            <a:schemeClr val="tx1"/>
                          </a:solidFill>
                          <a:latin typeface="Calibri"/>
                          <a:cs typeface="Calibri"/>
                        </a:rPr>
                        <a:t> </a:t>
                      </a:r>
                      <a:r>
                        <a:rPr sz="1800" spc="-5" dirty="0">
                          <a:solidFill>
                            <a:schemeClr val="tx1"/>
                          </a:solidFill>
                          <a:latin typeface="Calibri"/>
                          <a:cs typeface="Calibri"/>
                        </a:rPr>
                        <a:t>Program</a:t>
                      </a:r>
                      <a:endParaRPr sz="1800" dirty="0">
                        <a:solidFill>
                          <a:schemeClr val="tx1"/>
                        </a:solidFill>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C6D9F1"/>
                    </a:solidFill>
                  </a:tcPr>
                </a:tc>
                <a:tc>
                  <a:txBody>
                    <a:bodyPr/>
                    <a:lstStyle/>
                    <a:p>
                      <a:pPr marL="152400" indent="-114300">
                        <a:lnSpc>
                          <a:spcPct val="100000"/>
                        </a:lnSpc>
                        <a:spcBef>
                          <a:spcPts val="135"/>
                        </a:spcBef>
                        <a:buFont typeface="Arial"/>
                        <a:buChar char="§"/>
                        <a:tabLst>
                          <a:tab pos="153035" algn="l"/>
                        </a:tabLst>
                      </a:pPr>
                      <a:r>
                        <a:rPr sz="1800" spc="-10" dirty="0">
                          <a:solidFill>
                            <a:schemeClr val="tx1"/>
                          </a:solidFill>
                          <a:latin typeface="Calibri"/>
                          <a:cs typeface="Calibri"/>
                        </a:rPr>
                        <a:t>Accountable </a:t>
                      </a:r>
                      <a:r>
                        <a:rPr sz="1800" spc="10" dirty="0">
                          <a:solidFill>
                            <a:schemeClr val="tx1"/>
                          </a:solidFill>
                          <a:latin typeface="Calibri"/>
                          <a:cs typeface="Calibri"/>
                        </a:rPr>
                        <a:t>care</a:t>
                      </a:r>
                      <a:r>
                        <a:rPr sz="1800" spc="-5" dirty="0">
                          <a:solidFill>
                            <a:schemeClr val="tx1"/>
                          </a:solidFill>
                          <a:latin typeface="Calibri"/>
                          <a:cs typeface="Calibri"/>
                        </a:rPr>
                        <a:t> </a:t>
                      </a:r>
                      <a:r>
                        <a:rPr sz="1800" spc="-15" dirty="0">
                          <a:solidFill>
                            <a:schemeClr val="tx1"/>
                          </a:solidFill>
                          <a:latin typeface="Calibri"/>
                          <a:cs typeface="Calibri"/>
                        </a:rPr>
                        <a:t>organizations</a:t>
                      </a:r>
                      <a:endParaRPr sz="1800" dirty="0">
                        <a:solidFill>
                          <a:schemeClr val="tx1"/>
                        </a:solidFill>
                        <a:latin typeface="Calibri"/>
                        <a:cs typeface="Calibri"/>
                      </a:endParaRPr>
                    </a:p>
                    <a:p>
                      <a:pPr marL="152400" indent="-114300">
                        <a:lnSpc>
                          <a:spcPct val="100000"/>
                        </a:lnSpc>
                        <a:spcBef>
                          <a:spcPts val="80"/>
                        </a:spcBef>
                        <a:buFont typeface="Arial"/>
                        <a:buChar char="§"/>
                        <a:tabLst>
                          <a:tab pos="153035" algn="l"/>
                        </a:tabLst>
                      </a:pPr>
                      <a:r>
                        <a:rPr sz="1800" spc="-5" dirty="0">
                          <a:solidFill>
                            <a:schemeClr val="tx1"/>
                          </a:solidFill>
                          <a:latin typeface="Calibri"/>
                          <a:cs typeface="Calibri"/>
                        </a:rPr>
                        <a:t>Medical</a:t>
                      </a:r>
                      <a:r>
                        <a:rPr sz="1800" spc="-45" dirty="0">
                          <a:solidFill>
                            <a:schemeClr val="tx1"/>
                          </a:solidFill>
                          <a:latin typeface="Calibri"/>
                          <a:cs typeface="Calibri"/>
                        </a:rPr>
                        <a:t> </a:t>
                      </a:r>
                      <a:r>
                        <a:rPr sz="1800" spc="-5" dirty="0">
                          <a:solidFill>
                            <a:schemeClr val="tx1"/>
                          </a:solidFill>
                          <a:latin typeface="Calibri"/>
                          <a:cs typeface="Calibri"/>
                        </a:rPr>
                        <a:t>homes</a:t>
                      </a:r>
                      <a:endParaRPr sz="1800" dirty="0">
                        <a:solidFill>
                          <a:schemeClr val="tx1"/>
                        </a:solidFill>
                        <a:latin typeface="Calibri"/>
                        <a:cs typeface="Calibri"/>
                      </a:endParaRPr>
                    </a:p>
                    <a:p>
                      <a:pPr marL="152400" indent="-114300">
                        <a:lnSpc>
                          <a:spcPct val="100000"/>
                        </a:lnSpc>
                        <a:spcBef>
                          <a:spcPts val="180"/>
                        </a:spcBef>
                        <a:buFont typeface="Arial"/>
                        <a:buChar char="§"/>
                        <a:tabLst>
                          <a:tab pos="153035" algn="l"/>
                        </a:tabLst>
                      </a:pPr>
                      <a:r>
                        <a:rPr sz="1800" spc="-20" dirty="0">
                          <a:solidFill>
                            <a:schemeClr val="tx1"/>
                          </a:solidFill>
                          <a:latin typeface="Calibri"/>
                          <a:cs typeface="Calibri"/>
                        </a:rPr>
                        <a:t>Bundled</a:t>
                      </a:r>
                      <a:r>
                        <a:rPr sz="1800" spc="65" dirty="0">
                          <a:solidFill>
                            <a:schemeClr val="tx1"/>
                          </a:solidFill>
                          <a:latin typeface="Calibri"/>
                          <a:cs typeface="Calibri"/>
                        </a:rPr>
                        <a:t> </a:t>
                      </a:r>
                      <a:r>
                        <a:rPr sz="1800" dirty="0">
                          <a:solidFill>
                            <a:schemeClr val="tx1"/>
                          </a:solidFill>
                          <a:latin typeface="Calibri"/>
                          <a:cs typeface="Calibri"/>
                        </a:rPr>
                        <a:t>payments</a:t>
                      </a:r>
                    </a:p>
                    <a:p>
                      <a:pPr marL="152400" marR="232410" indent="-114300">
                        <a:lnSpc>
                          <a:spcPct val="111100"/>
                        </a:lnSpc>
                        <a:buFont typeface="Arial"/>
                        <a:buChar char="§"/>
                        <a:tabLst>
                          <a:tab pos="153035" algn="l"/>
                        </a:tabLst>
                      </a:pPr>
                      <a:r>
                        <a:rPr sz="1800" spc="-15" dirty="0">
                          <a:solidFill>
                            <a:schemeClr val="tx1"/>
                          </a:solidFill>
                          <a:latin typeface="Calibri"/>
                          <a:cs typeface="Calibri"/>
                        </a:rPr>
                        <a:t>Comprehensive </a:t>
                      </a:r>
                      <a:r>
                        <a:rPr sz="1800" spc="-10" dirty="0">
                          <a:solidFill>
                            <a:schemeClr val="tx1"/>
                          </a:solidFill>
                          <a:latin typeface="Calibri"/>
                          <a:cs typeface="Calibri"/>
                        </a:rPr>
                        <a:t>primary </a:t>
                      </a:r>
                      <a:r>
                        <a:rPr sz="1800" spc="10" dirty="0">
                          <a:solidFill>
                            <a:schemeClr val="tx1"/>
                          </a:solidFill>
                          <a:latin typeface="Calibri"/>
                          <a:cs typeface="Calibri"/>
                        </a:rPr>
                        <a:t>care  </a:t>
                      </a:r>
                      <a:r>
                        <a:rPr sz="1800" spc="-20" dirty="0">
                          <a:solidFill>
                            <a:schemeClr val="tx1"/>
                          </a:solidFill>
                          <a:latin typeface="Calibri"/>
                          <a:cs typeface="Calibri"/>
                        </a:rPr>
                        <a:t>initiative</a:t>
                      </a:r>
                      <a:endParaRPr sz="1800" dirty="0">
                        <a:solidFill>
                          <a:schemeClr val="tx1"/>
                        </a:solidFill>
                        <a:latin typeface="Calibri"/>
                        <a:cs typeface="Calibri"/>
                      </a:endParaRPr>
                    </a:p>
                    <a:p>
                      <a:pPr marL="152400" indent="-114300">
                        <a:lnSpc>
                          <a:spcPct val="100000"/>
                        </a:lnSpc>
                        <a:spcBef>
                          <a:spcPts val="180"/>
                        </a:spcBef>
                        <a:buFont typeface="Arial"/>
                        <a:buChar char="§"/>
                        <a:tabLst>
                          <a:tab pos="153035" algn="l"/>
                        </a:tabLst>
                      </a:pPr>
                      <a:r>
                        <a:rPr sz="1800" spc="-15" dirty="0">
                          <a:solidFill>
                            <a:schemeClr val="tx1"/>
                          </a:solidFill>
                          <a:latin typeface="Calibri"/>
                          <a:cs typeface="Calibri"/>
                        </a:rPr>
                        <a:t>Comprehensive</a:t>
                      </a:r>
                      <a:r>
                        <a:rPr sz="1800" spc="35" dirty="0">
                          <a:solidFill>
                            <a:schemeClr val="tx1"/>
                          </a:solidFill>
                          <a:latin typeface="Calibri"/>
                          <a:cs typeface="Calibri"/>
                        </a:rPr>
                        <a:t> </a:t>
                      </a:r>
                      <a:r>
                        <a:rPr sz="1800" spc="-5" dirty="0">
                          <a:solidFill>
                            <a:schemeClr val="tx1"/>
                          </a:solidFill>
                          <a:latin typeface="Calibri"/>
                          <a:cs typeface="Calibri"/>
                        </a:rPr>
                        <a:t>ESRD</a:t>
                      </a:r>
                      <a:endParaRPr sz="1800" dirty="0">
                        <a:solidFill>
                          <a:schemeClr val="tx1"/>
                        </a:solidFill>
                        <a:latin typeface="Calibri"/>
                        <a:cs typeface="Calibri"/>
                      </a:endParaRPr>
                    </a:p>
                    <a:p>
                      <a:pPr marL="152400" marR="29209" indent="-114300">
                        <a:lnSpc>
                          <a:spcPct val="111100"/>
                        </a:lnSpc>
                        <a:buFont typeface="Arial"/>
                        <a:buChar char="§"/>
                        <a:tabLst>
                          <a:tab pos="153035" algn="l"/>
                        </a:tabLst>
                      </a:pPr>
                      <a:r>
                        <a:rPr sz="1800" spc="-5" dirty="0">
                          <a:solidFill>
                            <a:schemeClr val="tx1"/>
                          </a:solidFill>
                          <a:latin typeface="Calibri"/>
                          <a:cs typeface="Calibri"/>
                        </a:rPr>
                        <a:t>Medicare-Medicaid Financial  </a:t>
                      </a:r>
                      <a:r>
                        <a:rPr sz="1800" spc="-15" dirty="0">
                          <a:solidFill>
                            <a:schemeClr val="tx1"/>
                          </a:solidFill>
                          <a:latin typeface="Calibri"/>
                          <a:cs typeface="Calibri"/>
                        </a:rPr>
                        <a:t>Alignment </a:t>
                      </a:r>
                      <a:r>
                        <a:rPr sz="1800" spc="-10" dirty="0">
                          <a:solidFill>
                            <a:schemeClr val="tx1"/>
                          </a:solidFill>
                          <a:latin typeface="Calibri"/>
                          <a:cs typeface="Calibri"/>
                        </a:rPr>
                        <a:t>Initiative </a:t>
                      </a:r>
                      <a:r>
                        <a:rPr sz="1800" spc="-5" dirty="0">
                          <a:solidFill>
                            <a:schemeClr val="tx1"/>
                          </a:solidFill>
                          <a:latin typeface="Calibri"/>
                          <a:cs typeface="Calibri"/>
                        </a:rPr>
                        <a:t>Fee-For-Service  </a:t>
                      </a:r>
                      <a:r>
                        <a:rPr sz="1800" spc="-10" dirty="0">
                          <a:solidFill>
                            <a:schemeClr val="tx1"/>
                          </a:solidFill>
                          <a:latin typeface="Calibri"/>
                          <a:cs typeface="Calibri"/>
                        </a:rPr>
                        <a:t>Model</a:t>
                      </a:r>
                      <a:endParaRPr sz="1800" dirty="0">
                        <a:solidFill>
                          <a:schemeClr val="tx1"/>
                        </a:solidFill>
                        <a:latin typeface="Calibri"/>
                        <a:cs typeface="Calibri"/>
                      </a:endParaRPr>
                    </a:p>
                    <a:p>
                      <a:pPr marL="152400" indent="-114300">
                        <a:lnSpc>
                          <a:spcPct val="100000"/>
                        </a:lnSpc>
                        <a:spcBef>
                          <a:spcPts val="180"/>
                        </a:spcBef>
                        <a:buFont typeface="Arial"/>
                        <a:buChar char="§"/>
                        <a:tabLst>
                          <a:tab pos="153035" algn="l"/>
                        </a:tabLst>
                      </a:pPr>
                      <a:r>
                        <a:rPr sz="1800" spc="-5" dirty="0">
                          <a:solidFill>
                            <a:schemeClr val="tx1"/>
                          </a:solidFill>
                          <a:latin typeface="Calibri"/>
                          <a:cs typeface="Calibri"/>
                        </a:rPr>
                        <a:t>Part </a:t>
                      </a:r>
                      <a:r>
                        <a:rPr sz="1800" dirty="0">
                          <a:solidFill>
                            <a:schemeClr val="tx1"/>
                          </a:solidFill>
                          <a:latin typeface="Calibri"/>
                          <a:cs typeface="Calibri"/>
                        </a:rPr>
                        <a:t>B </a:t>
                      </a:r>
                      <a:r>
                        <a:rPr sz="1800" spc="-15" dirty="0">
                          <a:solidFill>
                            <a:schemeClr val="tx1"/>
                          </a:solidFill>
                          <a:latin typeface="Calibri"/>
                          <a:cs typeface="Calibri"/>
                        </a:rPr>
                        <a:t>Prescription  </a:t>
                      </a:r>
                      <a:r>
                        <a:rPr sz="1800" dirty="0">
                          <a:solidFill>
                            <a:schemeClr val="tx1"/>
                          </a:solidFill>
                          <a:latin typeface="Calibri"/>
                          <a:cs typeface="Calibri"/>
                        </a:rPr>
                        <a:t>Drug</a:t>
                      </a:r>
                      <a:r>
                        <a:rPr sz="1800" spc="-15" dirty="0">
                          <a:solidFill>
                            <a:schemeClr val="tx1"/>
                          </a:solidFill>
                          <a:latin typeface="Calibri"/>
                          <a:cs typeface="Calibri"/>
                        </a:rPr>
                        <a:t> Model</a:t>
                      </a:r>
                      <a:endParaRPr sz="1800" dirty="0">
                        <a:solidFill>
                          <a:schemeClr val="tx1"/>
                        </a:solidFill>
                        <a:latin typeface="Calibri"/>
                        <a:cs typeface="Calibri"/>
                      </a:endParaRPr>
                    </a:p>
                    <a:p>
                      <a:pPr marL="152400" indent="-114300">
                        <a:lnSpc>
                          <a:spcPct val="100000"/>
                        </a:lnSpc>
                        <a:spcBef>
                          <a:spcPts val="80"/>
                        </a:spcBef>
                        <a:buFont typeface="Arial"/>
                        <a:buChar char="§"/>
                        <a:tabLst>
                          <a:tab pos="153035" algn="l"/>
                        </a:tabLst>
                      </a:pPr>
                      <a:r>
                        <a:rPr sz="1800" spc="-5" dirty="0">
                          <a:solidFill>
                            <a:schemeClr val="tx1"/>
                          </a:solidFill>
                          <a:latin typeface="Calibri"/>
                          <a:cs typeface="Calibri"/>
                        </a:rPr>
                        <a:t>Part </a:t>
                      </a:r>
                      <a:r>
                        <a:rPr sz="1800" dirty="0">
                          <a:solidFill>
                            <a:schemeClr val="tx1"/>
                          </a:solidFill>
                          <a:latin typeface="Calibri"/>
                          <a:cs typeface="Calibri"/>
                        </a:rPr>
                        <a:t>D Enhanced </a:t>
                      </a:r>
                      <a:r>
                        <a:rPr sz="1800" spc="-5" dirty="0">
                          <a:solidFill>
                            <a:schemeClr val="tx1"/>
                          </a:solidFill>
                          <a:latin typeface="Calibri"/>
                          <a:cs typeface="Calibri"/>
                        </a:rPr>
                        <a:t>MTM</a:t>
                      </a:r>
                      <a:r>
                        <a:rPr sz="1800" spc="-110" dirty="0">
                          <a:solidFill>
                            <a:schemeClr val="tx1"/>
                          </a:solidFill>
                          <a:latin typeface="Calibri"/>
                          <a:cs typeface="Calibri"/>
                        </a:rPr>
                        <a:t> </a:t>
                      </a:r>
                      <a:r>
                        <a:rPr sz="1800" spc="-15" dirty="0">
                          <a:solidFill>
                            <a:schemeClr val="tx1"/>
                          </a:solidFill>
                          <a:latin typeface="Calibri"/>
                          <a:cs typeface="Calibri"/>
                        </a:rPr>
                        <a:t>Model</a:t>
                      </a:r>
                      <a:endParaRPr sz="1800" dirty="0">
                        <a:solidFill>
                          <a:schemeClr val="tx1"/>
                        </a:solidFill>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C6D9F1"/>
                    </a:solidFill>
                  </a:tcPr>
                </a:tc>
                <a:tc>
                  <a:txBody>
                    <a:bodyPr/>
                    <a:lstStyle/>
                    <a:p>
                      <a:pPr marL="22225">
                        <a:lnSpc>
                          <a:spcPts val="695"/>
                        </a:lnSpc>
                      </a:pPr>
                      <a:endParaRPr lang="en-US" sz="1800" spc="-60" dirty="0">
                        <a:solidFill>
                          <a:schemeClr val="tx1"/>
                        </a:solidFill>
                        <a:latin typeface="Arial"/>
                        <a:cs typeface="Arial"/>
                      </a:endParaRPr>
                    </a:p>
                    <a:p>
                      <a:pPr marL="22225">
                        <a:lnSpc>
                          <a:spcPts val="695"/>
                        </a:lnSpc>
                      </a:pPr>
                      <a:endParaRPr lang="en-US" sz="1800" spc="-60" dirty="0">
                        <a:solidFill>
                          <a:schemeClr val="tx1"/>
                        </a:solidFill>
                        <a:latin typeface="Arial"/>
                        <a:cs typeface="Arial"/>
                      </a:endParaRPr>
                    </a:p>
                    <a:p>
                      <a:pPr marL="22225">
                        <a:lnSpc>
                          <a:spcPts val="695"/>
                        </a:lnSpc>
                      </a:pPr>
                      <a:endParaRPr lang="en-US" sz="1800" spc="-60" dirty="0">
                        <a:solidFill>
                          <a:schemeClr val="tx1"/>
                        </a:solidFill>
                        <a:latin typeface="Arial"/>
                        <a:cs typeface="Arial"/>
                      </a:endParaRPr>
                    </a:p>
                    <a:p>
                      <a:pPr marL="22225">
                        <a:lnSpc>
                          <a:spcPts val="695"/>
                        </a:lnSpc>
                      </a:pPr>
                      <a:r>
                        <a:rPr sz="1800" spc="-60" dirty="0">
                          <a:solidFill>
                            <a:schemeClr val="tx1"/>
                          </a:solidFill>
                          <a:latin typeface="Arial"/>
                          <a:cs typeface="Arial"/>
                        </a:rPr>
                        <a:t>§ </a:t>
                      </a:r>
                      <a:r>
                        <a:rPr sz="1800" spc="-20" dirty="0">
                          <a:solidFill>
                            <a:schemeClr val="tx1"/>
                          </a:solidFill>
                          <a:latin typeface="Calibri"/>
                          <a:cs typeface="Calibri"/>
                        </a:rPr>
                        <a:t>Eligible   </a:t>
                      </a:r>
                      <a:r>
                        <a:rPr sz="1800" spc="-15" dirty="0">
                          <a:solidFill>
                            <a:schemeClr val="tx1"/>
                          </a:solidFill>
                          <a:latin typeface="Calibri"/>
                          <a:cs typeface="Calibri"/>
                        </a:rPr>
                        <a:t>Pioneer</a:t>
                      </a:r>
                      <a:r>
                        <a:rPr sz="1800" spc="-60" dirty="0">
                          <a:solidFill>
                            <a:schemeClr val="tx1"/>
                          </a:solidFill>
                          <a:latin typeface="Calibri"/>
                          <a:cs typeface="Calibri"/>
                        </a:rPr>
                        <a:t> </a:t>
                      </a:r>
                      <a:endParaRPr lang="en-US" sz="1800" spc="-60" dirty="0">
                        <a:solidFill>
                          <a:schemeClr val="tx1"/>
                        </a:solidFill>
                        <a:latin typeface="Calibri"/>
                        <a:cs typeface="Calibri"/>
                      </a:endParaRPr>
                    </a:p>
                    <a:p>
                      <a:pPr marL="22225">
                        <a:lnSpc>
                          <a:spcPts val="695"/>
                        </a:lnSpc>
                      </a:pPr>
                      <a:endParaRPr lang="en-US" sz="1800" spc="-60" dirty="0">
                        <a:solidFill>
                          <a:schemeClr val="tx1"/>
                        </a:solidFill>
                        <a:latin typeface="Calibri"/>
                        <a:cs typeface="Calibri"/>
                      </a:endParaRPr>
                    </a:p>
                    <a:p>
                      <a:pPr marL="22225">
                        <a:lnSpc>
                          <a:spcPts val="695"/>
                        </a:lnSpc>
                      </a:pPr>
                      <a:endParaRPr lang="en-US" sz="1800" spc="-60" dirty="0">
                        <a:solidFill>
                          <a:schemeClr val="tx1"/>
                        </a:solidFill>
                        <a:latin typeface="Calibri"/>
                        <a:cs typeface="Calibri"/>
                      </a:endParaRPr>
                    </a:p>
                    <a:p>
                      <a:pPr marL="22225">
                        <a:lnSpc>
                          <a:spcPts val="695"/>
                        </a:lnSpc>
                      </a:pPr>
                      <a:r>
                        <a:rPr lang="en-US" sz="1800" spc="-5" dirty="0">
                          <a:solidFill>
                            <a:schemeClr val="tx1"/>
                          </a:solidFill>
                          <a:latin typeface="Calibri"/>
                          <a:cs typeface="Calibri"/>
                        </a:rPr>
                        <a:t>A</a:t>
                      </a:r>
                      <a:r>
                        <a:rPr sz="1800" spc="-5" dirty="0">
                          <a:solidFill>
                            <a:schemeClr val="tx1"/>
                          </a:solidFill>
                          <a:latin typeface="Calibri"/>
                          <a:cs typeface="Calibri"/>
                        </a:rPr>
                        <a:t>ccountabl</a:t>
                      </a:r>
                      <a:r>
                        <a:rPr lang="en-US" sz="1800" spc="-5" dirty="0">
                          <a:solidFill>
                            <a:schemeClr val="tx1"/>
                          </a:solidFill>
                          <a:latin typeface="Calibri"/>
                          <a:cs typeface="Calibri"/>
                        </a:rPr>
                        <a:t>e</a:t>
                      </a:r>
                      <a:r>
                        <a:rPr lang="en-US" sz="1800" spc="-5" baseline="0" dirty="0">
                          <a:solidFill>
                            <a:schemeClr val="tx1"/>
                          </a:solidFill>
                          <a:latin typeface="Calibri"/>
                          <a:cs typeface="Calibri"/>
                        </a:rPr>
                        <a:t> </a:t>
                      </a:r>
                      <a:r>
                        <a:rPr sz="1800" spc="10" dirty="0">
                          <a:solidFill>
                            <a:schemeClr val="tx1"/>
                          </a:solidFill>
                          <a:latin typeface="Calibri"/>
                          <a:cs typeface="Calibri"/>
                        </a:rPr>
                        <a:t>care </a:t>
                      </a:r>
                      <a:endParaRPr lang="en-US" sz="1800" spc="10" dirty="0">
                        <a:solidFill>
                          <a:schemeClr val="tx1"/>
                        </a:solidFill>
                        <a:latin typeface="Calibri"/>
                        <a:cs typeface="Calibri"/>
                      </a:endParaRPr>
                    </a:p>
                    <a:p>
                      <a:pPr marL="22225">
                        <a:lnSpc>
                          <a:spcPts val="695"/>
                        </a:lnSpc>
                      </a:pPr>
                      <a:endParaRPr lang="en-US" sz="1800" spc="10" dirty="0">
                        <a:solidFill>
                          <a:schemeClr val="tx1"/>
                        </a:solidFill>
                        <a:latin typeface="Calibri"/>
                        <a:cs typeface="Calibri"/>
                      </a:endParaRPr>
                    </a:p>
                    <a:p>
                      <a:pPr marL="22225">
                        <a:lnSpc>
                          <a:spcPts val="695"/>
                        </a:lnSpc>
                      </a:pPr>
                      <a:r>
                        <a:rPr sz="1800" spc="-15" dirty="0">
                          <a:solidFill>
                            <a:schemeClr val="tx1"/>
                          </a:solidFill>
                          <a:latin typeface="Calibri"/>
                          <a:cs typeface="Calibri"/>
                        </a:rPr>
                        <a:t>organizations </a:t>
                      </a:r>
                      <a:r>
                        <a:rPr sz="1800" spc="-20" dirty="0">
                          <a:solidFill>
                            <a:schemeClr val="tx1"/>
                          </a:solidFill>
                          <a:latin typeface="Calibri"/>
                          <a:cs typeface="Calibri"/>
                        </a:rPr>
                        <a:t>in </a:t>
                      </a:r>
                      <a:r>
                        <a:rPr sz="1800" spc="5" dirty="0">
                          <a:solidFill>
                            <a:schemeClr val="tx1"/>
                          </a:solidFill>
                          <a:latin typeface="Calibri"/>
                          <a:cs typeface="Calibri"/>
                        </a:rPr>
                        <a:t>years</a:t>
                      </a:r>
                      <a:r>
                        <a:rPr sz="1800" spc="10" dirty="0">
                          <a:solidFill>
                            <a:schemeClr val="tx1"/>
                          </a:solidFill>
                          <a:latin typeface="Calibri"/>
                          <a:cs typeface="Calibri"/>
                        </a:rPr>
                        <a:t> </a:t>
                      </a:r>
                      <a:endParaRPr lang="en-US" sz="1800" spc="10" dirty="0">
                        <a:solidFill>
                          <a:schemeClr val="tx1"/>
                        </a:solidFill>
                        <a:latin typeface="Calibri"/>
                        <a:cs typeface="Calibri"/>
                      </a:endParaRPr>
                    </a:p>
                    <a:p>
                      <a:pPr marL="22225">
                        <a:lnSpc>
                          <a:spcPts val="695"/>
                        </a:lnSpc>
                      </a:pPr>
                      <a:endParaRPr lang="en-US" sz="1800" spc="10" dirty="0">
                        <a:solidFill>
                          <a:schemeClr val="tx1"/>
                        </a:solidFill>
                        <a:latin typeface="Calibri"/>
                        <a:cs typeface="Calibri"/>
                      </a:endParaRPr>
                    </a:p>
                    <a:p>
                      <a:pPr marL="22225">
                        <a:lnSpc>
                          <a:spcPts val="695"/>
                        </a:lnSpc>
                      </a:pPr>
                      <a:endParaRPr lang="en-US" sz="1800" spc="10" dirty="0">
                        <a:solidFill>
                          <a:schemeClr val="tx1"/>
                        </a:solidFill>
                        <a:latin typeface="Calibri"/>
                        <a:cs typeface="Calibri"/>
                      </a:endParaRPr>
                    </a:p>
                    <a:p>
                      <a:pPr marL="22225">
                        <a:lnSpc>
                          <a:spcPts val="695"/>
                        </a:lnSpc>
                      </a:pPr>
                      <a:r>
                        <a:rPr sz="1800" spc="-5" dirty="0">
                          <a:solidFill>
                            <a:schemeClr val="tx1"/>
                          </a:solidFill>
                          <a:latin typeface="Calibri"/>
                          <a:cs typeface="Calibri"/>
                        </a:rPr>
                        <a:t>3-</a:t>
                      </a:r>
                      <a:r>
                        <a:rPr sz="1800" dirty="0">
                          <a:solidFill>
                            <a:schemeClr val="tx1"/>
                          </a:solidFill>
                          <a:latin typeface="Calibri"/>
                          <a:cs typeface="Calibri"/>
                        </a:rPr>
                        <a:t>5</a:t>
                      </a: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C6D9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89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resnobeehive.com/wp-content/uploads/2012/11/Puzzle-Piec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1448" y="3000730"/>
            <a:ext cx="2156858" cy="1494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5154" y="207185"/>
            <a:ext cx="9404723" cy="1400530"/>
          </a:xfrm>
        </p:spPr>
        <p:txBody>
          <a:bodyPr>
            <a:normAutofit/>
          </a:bodyPr>
          <a:lstStyle/>
          <a:p>
            <a:r>
              <a:rPr lang="en-US" dirty="0"/>
              <a:t>Value-Based Models Across Healthcare System</a:t>
            </a:r>
          </a:p>
        </p:txBody>
      </p:sp>
      <p:sp>
        <p:nvSpPr>
          <p:cNvPr id="3" name="Content Placeholder 2"/>
          <p:cNvSpPr>
            <a:spLocks noGrp="1"/>
          </p:cNvSpPr>
          <p:nvPr>
            <p:ph idx="1"/>
          </p:nvPr>
        </p:nvSpPr>
        <p:spPr>
          <a:xfrm>
            <a:off x="1423077" y="1793147"/>
            <a:ext cx="8686800" cy="5257800"/>
          </a:xfrm>
        </p:spPr>
        <p:txBody>
          <a:bodyPr>
            <a:normAutofit fontScale="85000" lnSpcReduction="20000"/>
          </a:bodyPr>
          <a:lstStyle/>
          <a:p>
            <a:r>
              <a:rPr lang="en-US" dirty="0"/>
              <a:t>Part A </a:t>
            </a:r>
          </a:p>
          <a:p>
            <a:pPr lvl="1"/>
            <a:r>
              <a:rPr lang="en-US" dirty="0">
                <a:hlinkClick r:id="rId3"/>
              </a:rPr>
              <a:t>Hospital Value Based-Purchasing</a:t>
            </a:r>
            <a:endParaRPr lang="en-US" dirty="0"/>
          </a:p>
          <a:p>
            <a:pPr lvl="1"/>
            <a:r>
              <a:rPr lang="en-US" dirty="0">
                <a:hlinkClick r:id="rId4"/>
              </a:rPr>
              <a:t>Nursing Home Value-Based Purchasing </a:t>
            </a:r>
            <a:r>
              <a:rPr lang="en-US" dirty="0"/>
              <a:t>(demonstration for now)</a:t>
            </a:r>
          </a:p>
          <a:p>
            <a:pPr lvl="1"/>
            <a:r>
              <a:rPr lang="en-US" dirty="0"/>
              <a:t>Coming to a setting near you </a:t>
            </a:r>
          </a:p>
          <a:p>
            <a:pPr marL="457200" lvl="1" indent="0">
              <a:buNone/>
            </a:pPr>
            <a:endParaRPr lang="en-US" dirty="0"/>
          </a:p>
          <a:p>
            <a:r>
              <a:rPr lang="en-US" dirty="0"/>
              <a:t>Part B </a:t>
            </a:r>
          </a:p>
          <a:p>
            <a:pPr lvl="1">
              <a:buFontTx/>
              <a:buChar char="-"/>
            </a:pPr>
            <a:r>
              <a:rPr lang="en-US" dirty="0">
                <a:solidFill>
                  <a:srgbClr val="FF0000"/>
                </a:solidFill>
              </a:rPr>
              <a:t>MACRA</a:t>
            </a:r>
          </a:p>
          <a:p>
            <a:pPr lvl="2">
              <a:buFontTx/>
              <a:buChar char="-"/>
            </a:pPr>
            <a:r>
              <a:rPr lang="en-US" dirty="0"/>
              <a:t>Merit-Based Incentive Payment Program (MIPS) </a:t>
            </a:r>
          </a:p>
          <a:p>
            <a:pPr lvl="3">
              <a:buFontTx/>
              <a:buChar char="-"/>
            </a:pPr>
            <a:r>
              <a:rPr lang="en-US" dirty="0"/>
              <a:t>PQRS – Resource Use-Clinical Practice Improvement-EHR Use</a:t>
            </a:r>
          </a:p>
          <a:p>
            <a:pPr lvl="2">
              <a:buFontTx/>
              <a:buChar char="-"/>
            </a:pPr>
            <a:r>
              <a:rPr lang="en-US" dirty="0"/>
              <a:t>Alternative Payment Models</a:t>
            </a:r>
          </a:p>
          <a:p>
            <a:pPr marL="914400" lvl="2" indent="0">
              <a:buNone/>
            </a:pPr>
            <a:endParaRPr lang="en-US" dirty="0"/>
          </a:p>
          <a:p>
            <a:r>
              <a:rPr lang="en-US" dirty="0"/>
              <a:t>Part A &amp; B Demonstrations</a:t>
            </a:r>
          </a:p>
          <a:p>
            <a:pPr lvl="1"/>
            <a:r>
              <a:rPr lang="en-US" dirty="0">
                <a:hlinkClick r:id="rId5"/>
              </a:rPr>
              <a:t>Bundled Payment Care Initiative </a:t>
            </a:r>
            <a:endParaRPr lang="en-US" dirty="0"/>
          </a:p>
          <a:p>
            <a:pPr lvl="1"/>
            <a:r>
              <a:rPr lang="en-US" dirty="0">
                <a:hlinkClick r:id="rId6"/>
              </a:rPr>
              <a:t>Accountable Care Organizations </a:t>
            </a:r>
            <a:endParaRPr lang="en-US" dirty="0"/>
          </a:p>
          <a:p>
            <a:pPr lvl="1"/>
            <a:r>
              <a:rPr lang="en-US" dirty="0">
                <a:hlinkClick r:id="rId7"/>
              </a:rPr>
              <a:t>Comprehensive Care for Joint Replacement Model</a:t>
            </a:r>
            <a:r>
              <a:rPr lang="en-US" dirty="0"/>
              <a:t> (mandatory)</a:t>
            </a:r>
          </a:p>
          <a:p>
            <a:pPr lvl="1"/>
            <a:r>
              <a:rPr lang="en-US" dirty="0">
                <a:hlinkClick r:id="rId8"/>
              </a:rPr>
              <a:t>Independence at Home</a:t>
            </a:r>
            <a:br>
              <a:rPr lang="en-US" dirty="0"/>
            </a:br>
            <a:endParaRPr lang="en-US" dirty="0"/>
          </a:p>
        </p:txBody>
      </p:sp>
    </p:spTree>
    <p:extLst>
      <p:ext uri="{BB962C8B-B14F-4D97-AF65-F5344CB8AC3E}">
        <p14:creationId xmlns:p14="http://schemas.microsoft.com/office/powerpoint/2010/main" val="99863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08566" y="1808264"/>
            <a:ext cx="7612380" cy="558800"/>
          </a:xfrm>
          <a:prstGeom prst="rect">
            <a:avLst/>
          </a:prstGeom>
        </p:spPr>
        <p:txBody>
          <a:bodyPr vert="horz" wrap="square" lIns="0" tIns="0" rIns="0" bIns="0" rtlCol="0">
            <a:spAutoFit/>
          </a:bodyPr>
          <a:lstStyle/>
          <a:p>
            <a:pPr marL="12700" marR="5080"/>
            <a:r>
              <a:rPr dirty="0">
                <a:latin typeface="Segoe UI"/>
                <a:cs typeface="Segoe UI"/>
              </a:rPr>
              <a:t>The </a:t>
            </a:r>
            <a:r>
              <a:rPr b="1" spc="-5" dirty="0">
                <a:latin typeface="Segoe UI"/>
                <a:cs typeface="Segoe UI"/>
              </a:rPr>
              <a:t>Medicare Access </a:t>
            </a:r>
            <a:r>
              <a:rPr b="1" dirty="0">
                <a:latin typeface="Segoe UI"/>
                <a:cs typeface="Segoe UI"/>
              </a:rPr>
              <a:t>and CHIP </a:t>
            </a:r>
            <a:r>
              <a:rPr b="1" spc="-5" dirty="0">
                <a:latin typeface="Segoe UI"/>
                <a:cs typeface="Segoe UI"/>
              </a:rPr>
              <a:t>Reauthorization Act </a:t>
            </a:r>
            <a:r>
              <a:rPr b="1" spc="-15" dirty="0">
                <a:latin typeface="Segoe UI"/>
                <a:cs typeface="Segoe UI"/>
              </a:rPr>
              <a:t>of </a:t>
            </a:r>
            <a:r>
              <a:rPr b="1" spc="-5" dirty="0">
                <a:latin typeface="Segoe UI"/>
                <a:cs typeface="Segoe UI"/>
              </a:rPr>
              <a:t>2015 </a:t>
            </a:r>
            <a:r>
              <a:rPr b="1" spc="-10" dirty="0">
                <a:latin typeface="Segoe UI"/>
                <a:cs typeface="Segoe UI"/>
              </a:rPr>
              <a:t>(MACRA) </a:t>
            </a:r>
            <a:r>
              <a:rPr dirty="0">
                <a:latin typeface="Segoe UI Light"/>
                <a:cs typeface="Segoe UI Light"/>
              </a:rPr>
              <a:t>is  a </a:t>
            </a:r>
            <a:r>
              <a:rPr spc="5" dirty="0">
                <a:latin typeface="Segoe UI Light"/>
                <a:cs typeface="Segoe UI Light"/>
              </a:rPr>
              <a:t>bipartisan </a:t>
            </a:r>
            <a:r>
              <a:rPr spc="-5" dirty="0">
                <a:latin typeface="Segoe UI Light"/>
                <a:cs typeface="Segoe UI Light"/>
              </a:rPr>
              <a:t>legislation signed </a:t>
            </a:r>
            <a:r>
              <a:rPr dirty="0">
                <a:latin typeface="Segoe UI Light"/>
                <a:cs typeface="Segoe UI Light"/>
              </a:rPr>
              <a:t>into </a:t>
            </a:r>
            <a:r>
              <a:rPr spc="-5" dirty="0">
                <a:latin typeface="Segoe UI Light"/>
                <a:cs typeface="Segoe UI Light"/>
              </a:rPr>
              <a:t>law on April </a:t>
            </a:r>
            <a:r>
              <a:rPr spc="90" dirty="0">
                <a:latin typeface="Segoe UI Light"/>
                <a:cs typeface="Segoe UI Light"/>
              </a:rPr>
              <a:t>16,</a:t>
            </a:r>
            <a:r>
              <a:rPr spc="50" dirty="0">
                <a:latin typeface="Segoe UI Light"/>
                <a:cs typeface="Segoe UI Light"/>
              </a:rPr>
              <a:t> 2015.</a:t>
            </a:r>
            <a:endParaRPr dirty="0">
              <a:latin typeface="Segoe UI Light"/>
              <a:cs typeface="Segoe UI Light"/>
            </a:endParaRPr>
          </a:p>
        </p:txBody>
      </p:sp>
      <p:sp>
        <p:nvSpPr>
          <p:cNvPr id="4" name="object 4"/>
          <p:cNvSpPr txBox="1"/>
          <p:nvPr/>
        </p:nvSpPr>
        <p:spPr>
          <a:xfrm>
            <a:off x="2255228" y="2549766"/>
            <a:ext cx="3460115" cy="439864"/>
          </a:xfrm>
          <a:prstGeom prst="rect">
            <a:avLst/>
          </a:prstGeom>
          <a:solidFill>
            <a:srgbClr val="EBF1DE"/>
          </a:solidFill>
        </p:spPr>
        <p:txBody>
          <a:bodyPr vert="horz" wrap="square" lIns="0" tIns="161290" rIns="0" bIns="0" rtlCol="0">
            <a:spAutoFit/>
          </a:bodyPr>
          <a:lstStyle/>
          <a:p>
            <a:pPr marL="191770">
              <a:spcBef>
                <a:spcPts val="1270"/>
              </a:spcBef>
            </a:pPr>
            <a:r>
              <a:rPr spc="-5" dirty="0">
                <a:solidFill>
                  <a:srgbClr val="17375E"/>
                </a:solidFill>
                <a:latin typeface="Segoe UI Light"/>
                <a:cs typeface="Segoe UI Light"/>
              </a:rPr>
              <a:t>What does </a:t>
            </a:r>
            <a:r>
              <a:rPr dirty="0">
                <a:solidFill>
                  <a:srgbClr val="17375E"/>
                </a:solidFill>
                <a:latin typeface="Segoe UI Light"/>
                <a:cs typeface="Segoe UI Light"/>
              </a:rPr>
              <a:t>Title </a:t>
            </a:r>
            <a:r>
              <a:rPr spc="-5" dirty="0">
                <a:solidFill>
                  <a:srgbClr val="17375E"/>
                </a:solidFill>
                <a:latin typeface="Segoe UI Light"/>
                <a:cs typeface="Segoe UI Light"/>
              </a:rPr>
              <a:t>I </a:t>
            </a:r>
            <a:r>
              <a:rPr spc="-25" dirty="0">
                <a:solidFill>
                  <a:srgbClr val="17375E"/>
                </a:solidFill>
                <a:latin typeface="Segoe UI Light"/>
                <a:cs typeface="Segoe UI Light"/>
              </a:rPr>
              <a:t>of </a:t>
            </a:r>
            <a:r>
              <a:rPr spc="-10" dirty="0">
                <a:solidFill>
                  <a:srgbClr val="17375E"/>
                </a:solidFill>
                <a:latin typeface="Segoe UI Light"/>
                <a:cs typeface="Segoe UI Light"/>
              </a:rPr>
              <a:t>MACRA</a:t>
            </a:r>
            <a:r>
              <a:rPr spc="-30" dirty="0">
                <a:solidFill>
                  <a:srgbClr val="17375E"/>
                </a:solidFill>
                <a:latin typeface="Segoe UI Light"/>
                <a:cs typeface="Segoe UI Light"/>
              </a:rPr>
              <a:t> </a:t>
            </a:r>
            <a:r>
              <a:rPr spc="-5" dirty="0">
                <a:solidFill>
                  <a:srgbClr val="17375E"/>
                </a:solidFill>
                <a:latin typeface="Segoe UI Light"/>
                <a:cs typeface="Segoe UI Light"/>
              </a:rPr>
              <a:t>do?</a:t>
            </a:r>
            <a:endParaRPr dirty="0">
              <a:latin typeface="Segoe UI Light"/>
              <a:cs typeface="Segoe UI Light"/>
            </a:endParaRPr>
          </a:p>
        </p:txBody>
      </p:sp>
      <p:sp>
        <p:nvSpPr>
          <p:cNvPr id="5" name="object 5"/>
          <p:cNvSpPr txBox="1"/>
          <p:nvPr/>
        </p:nvSpPr>
        <p:spPr>
          <a:xfrm>
            <a:off x="2995280" y="3199302"/>
            <a:ext cx="6358255" cy="1930400"/>
          </a:xfrm>
          <a:prstGeom prst="rect">
            <a:avLst/>
          </a:prstGeom>
        </p:spPr>
        <p:txBody>
          <a:bodyPr vert="horz" wrap="square" lIns="0" tIns="0" rIns="0" bIns="0" rtlCol="0">
            <a:spAutoFit/>
          </a:bodyPr>
          <a:lstStyle/>
          <a:p>
            <a:pPr marL="299085" indent="-286385">
              <a:buFont typeface="Arial"/>
              <a:buChar char="•"/>
              <a:tabLst>
                <a:tab pos="299085" algn="l"/>
                <a:tab pos="299720" algn="l"/>
              </a:tabLst>
            </a:pPr>
            <a:r>
              <a:rPr b="1" spc="-10" dirty="0">
                <a:latin typeface="Segoe UI"/>
                <a:cs typeface="Segoe UI"/>
              </a:rPr>
              <a:t>Repeals </a:t>
            </a:r>
            <a:r>
              <a:rPr dirty="0">
                <a:latin typeface="Segoe UI Light"/>
                <a:cs typeface="Segoe UI Light"/>
              </a:rPr>
              <a:t>the </a:t>
            </a:r>
            <a:r>
              <a:rPr spc="-5" dirty="0">
                <a:latin typeface="Segoe UI Light"/>
                <a:cs typeface="Segoe UI Light"/>
              </a:rPr>
              <a:t>Sustainable </a:t>
            </a:r>
            <a:r>
              <a:rPr spc="-10" dirty="0">
                <a:latin typeface="Segoe UI Light"/>
                <a:cs typeface="Segoe UI Light"/>
              </a:rPr>
              <a:t>Growth </a:t>
            </a:r>
            <a:r>
              <a:rPr spc="-5" dirty="0">
                <a:latin typeface="Segoe UI Light"/>
                <a:cs typeface="Segoe UI Light"/>
              </a:rPr>
              <a:t>Rate (SGR)</a:t>
            </a:r>
            <a:r>
              <a:rPr spc="25" dirty="0">
                <a:latin typeface="Segoe UI Light"/>
                <a:cs typeface="Segoe UI Light"/>
              </a:rPr>
              <a:t> </a:t>
            </a:r>
            <a:r>
              <a:rPr spc="-5" dirty="0">
                <a:latin typeface="Segoe UI Light"/>
                <a:cs typeface="Segoe UI Light"/>
              </a:rPr>
              <a:t>Formula</a:t>
            </a:r>
            <a:endParaRPr dirty="0">
              <a:latin typeface="Segoe UI Light"/>
              <a:cs typeface="Segoe UI Light"/>
            </a:endParaRPr>
          </a:p>
          <a:p>
            <a:pPr marL="299085" indent="-286385">
              <a:buFont typeface="Arial"/>
              <a:buChar char="•"/>
              <a:tabLst>
                <a:tab pos="299085" algn="l"/>
                <a:tab pos="299720" algn="l"/>
              </a:tabLst>
            </a:pPr>
            <a:r>
              <a:rPr b="1" spc="-5" dirty="0">
                <a:latin typeface="Segoe UI"/>
                <a:cs typeface="Segoe UI"/>
              </a:rPr>
              <a:t>Changes the </a:t>
            </a:r>
            <a:r>
              <a:rPr b="1" dirty="0">
                <a:latin typeface="Segoe UI"/>
                <a:cs typeface="Segoe UI"/>
              </a:rPr>
              <a:t>way </a:t>
            </a:r>
            <a:r>
              <a:rPr b="1" spc="-5" dirty="0">
                <a:latin typeface="Segoe UI"/>
                <a:cs typeface="Segoe UI"/>
              </a:rPr>
              <a:t>that Medicare </a:t>
            </a:r>
            <a:r>
              <a:rPr spc="-15" dirty="0">
                <a:latin typeface="Segoe UI Light"/>
                <a:cs typeface="Segoe UI Light"/>
              </a:rPr>
              <a:t>rewards </a:t>
            </a:r>
            <a:r>
              <a:rPr spc="-5" dirty="0">
                <a:latin typeface="Segoe UI Light"/>
                <a:cs typeface="Segoe UI Light"/>
              </a:rPr>
              <a:t>clinicians for</a:t>
            </a:r>
            <a:r>
              <a:rPr spc="90" dirty="0">
                <a:latin typeface="Segoe UI Light"/>
                <a:cs typeface="Segoe UI Light"/>
              </a:rPr>
              <a:t> </a:t>
            </a:r>
            <a:r>
              <a:rPr b="1" spc="-10" dirty="0">
                <a:latin typeface="Segoe UI"/>
                <a:cs typeface="Segoe UI"/>
              </a:rPr>
              <a:t>value</a:t>
            </a:r>
            <a:endParaRPr dirty="0">
              <a:latin typeface="Segoe UI"/>
              <a:cs typeface="Segoe UI"/>
            </a:endParaRPr>
          </a:p>
          <a:p>
            <a:pPr marL="298450"/>
            <a:r>
              <a:rPr spc="-5" dirty="0">
                <a:latin typeface="Segoe UI Light"/>
                <a:cs typeface="Segoe UI Light"/>
              </a:rPr>
              <a:t>over</a:t>
            </a:r>
            <a:r>
              <a:rPr spc="-70" dirty="0">
                <a:latin typeface="Segoe UI Light"/>
                <a:cs typeface="Segoe UI Light"/>
              </a:rPr>
              <a:t> </a:t>
            </a:r>
            <a:r>
              <a:rPr spc="-5" dirty="0">
                <a:latin typeface="Segoe UI Light"/>
                <a:cs typeface="Segoe UI Light"/>
              </a:rPr>
              <a:t>volume</a:t>
            </a:r>
            <a:endParaRPr dirty="0">
              <a:latin typeface="Segoe UI Light"/>
              <a:cs typeface="Segoe UI Light"/>
            </a:endParaRPr>
          </a:p>
          <a:p>
            <a:pPr marL="299085" marR="103505" indent="-286385">
              <a:buFont typeface="Arial"/>
              <a:buChar char="•"/>
              <a:tabLst>
                <a:tab pos="299085" algn="l"/>
                <a:tab pos="299720" algn="l"/>
              </a:tabLst>
            </a:pPr>
            <a:r>
              <a:rPr b="1" spc="-10" dirty="0">
                <a:latin typeface="Segoe UI"/>
                <a:cs typeface="Segoe UI"/>
              </a:rPr>
              <a:t>Streamlines </a:t>
            </a:r>
            <a:r>
              <a:rPr spc="-5" dirty="0">
                <a:latin typeface="Segoe UI Light"/>
                <a:cs typeface="Segoe UI Light"/>
              </a:rPr>
              <a:t>multiple quality </a:t>
            </a:r>
            <a:r>
              <a:rPr spc="-10" dirty="0">
                <a:latin typeface="Segoe UI Light"/>
                <a:cs typeface="Segoe UI Light"/>
              </a:rPr>
              <a:t>programs </a:t>
            </a:r>
            <a:r>
              <a:rPr spc="-5" dirty="0">
                <a:latin typeface="Segoe UI Light"/>
                <a:cs typeface="Segoe UI Light"/>
              </a:rPr>
              <a:t>under </a:t>
            </a:r>
            <a:r>
              <a:rPr dirty="0">
                <a:latin typeface="Segoe UI Light"/>
                <a:cs typeface="Segoe UI Light"/>
              </a:rPr>
              <a:t>the </a:t>
            </a:r>
            <a:r>
              <a:rPr spc="-5" dirty="0">
                <a:latin typeface="Segoe UI Light"/>
                <a:cs typeface="Segoe UI Light"/>
              </a:rPr>
              <a:t>new </a:t>
            </a:r>
            <a:r>
              <a:rPr b="1" dirty="0">
                <a:latin typeface="Segoe UI"/>
                <a:cs typeface="Segoe UI"/>
              </a:rPr>
              <a:t>Merit-  </a:t>
            </a:r>
            <a:r>
              <a:rPr b="1" spc="-5" dirty="0">
                <a:latin typeface="Segoe UI"/>
                <a:cs typeface="Segoe UI"/>
              </a:rPr>
              <a:t>Based Incentive </a:t>
            </a:r>
            <a:r>
              <a:rPr b="1" spc="-10" dirty="0">
                <a:latin typeface="Segoe UI"/>
                <a:cs typeface="Segoe UI"/>
              </a:rPr>
              <a:t>Payments </a:t>
            </a:r>
            <a:r>
              <a:rPr b="1" spc="-15" dirty="0">
                <a:latin typeface="Segoe UI"/>
                <a:cs typeface="Segoe UI"/>
              </a:rPr>
              <a:t>System</a:t>
            </a:r>
            <a:r>
              <a:rPr b="1" spc="-25" dirty="0">
                <a:latin typeface="Segoe UI"/>
                <a:cs typeface="Segoe UI"/>
              </a:rPr>
              <a:t> </a:t>
            </a:r>
            <a:r>
              <a:rPr b="1" spc="-5" dirty="0">
                <a:latin typeface="Segoe UI"/>
                <a:cs typeface="Segoe UI"/>
              </a:rPr>
              <a:t>(MIPS)</a:t>
            </a:r>
            <a:endParaRPr dirty="0">
              <a:latin typeface="Segoe UI"/>
              <a:cs typeface="Segoe UI"/>
            </a:endParaRPr>
          </a:p>
          <a:p>
            <a:pPr marL="299085" marR="734060" indent="-286385">
              <a:buFont typeface="Arial"/>
              <a:buChar char="•"/>
              <a:tabLst>
                <a:tab pos="299085" algn="l"/>
                <a:tab pos="299720" algn="l"/>
              </a:tabLst>
            </a:pPr>
            <a:r>
              <a:rPr spc="-5" dirty="0">
                <a:latin typeface="Segoe UI Light"/>
                <a:cs typeface="Segoe UI Light"/>
              </a:rPr>
              <a:t>Provides </a:t>
            </a:r>
            <a:r>
              <a:rPr b="1" spc="-5" dirty="0">
                <a:latin typeface="Segoe UI"/>
                <a:cs typeface="Segoe UI"/>
              </a:rPr>
              <a:t>bonus payments </a:t>
            </a:r>
            <a:r>
              <a:rPr spc="-5" dirty="0">
                <a:latin typeface="Segoe UI Light"/>
                <a:cs typeface="Segoe UI Light"/>
              </a:rPr>
              <a:t>for </a:t>
            </a:r>
            <a:r>
              <a:rPr spc="5" dirty="0">
                <a:latin typeface="Segoe UI Light"/>
                <a:cs typeface="Segoe UI Light"/>
              </a:rPr>
              <a:t>participation </a:t>
            </a:r>
            <a:r>
              <a:rPr dirty="0">
                <a:latin typeface="Segoe UI Light"/>
                <a:cs typeface="Segoe UI Light"/>
              </a:rPr>
              <a:t>in </a:t>
            </a:r>
            <a:r>
              <a:rPr b="1" u="heavy" dirty="0">
                <a:latin typeface="Segoe UI"/>
                <a:cs typeface="Segoe UI"/>
              </a:rPr>
              <a:t>eligible  </a:t>
            </a:r>
            <a:r>
              <a:rPr b="1" spc="-5" dirty="0">
                <a:latin typeface="Segoe UI"/>
                <a:cs typeface="Segoe UI"/>
              </a:rPr>
              <a:t>alternative payment models</a:t>
            </a:r>
            <a:r>
              <a:rPr b="1" spc="-80" dirty="0">
                <a:latin typeface="Segoe UI"/>
                <a:cs typeface="Segoe UI"/>
              </a:rPr>
              <a:t> </a:t>
            </a:r>
            <a:r>
              <a:rPr b="1" spc="-5" dirty="0">
                <a:latin typeface="Segoe UI"/>
                <a:cs typeface="Segoe UI"/>
              </a:rPr>
              <a:t>(APMs)</a:t>
            </a:r>
            <a:endParaRPr dirty="0">
              <a:latin typeface="Segoe UI"/>
              <a:cs typeface="Segoe UI"/>
            </a:endParaRPr>
          </a:p>
        </p:txBody>
      </p:sp>
      <p:sp>
        <p:nvSpPr>
          <p:cNvPr id="7" name="Title 6"/>
          <p:cNvSpPr>
            <a:spLocks noGrp="1"/>
          </p:cNvSpPr>
          <p:nvPr>
            <p:ph type="title"/>
          </p:nvPr>
        </p:nvSpPr>
        <p:spPr>
          <a:xfrm>
            <a:off x="646111" y="452718"/>
            <a:ext cx="9731071" cy="1400530"/>
          </a:xfrm>
        </p:spPr>
        <p:txBody>
          <a:bodyPr/>
          <a:lstStyle/>
          <a:p>
            <a:r>
              <a:rPr lang="en-US" dirty="0"/>
              <a:t>All About MACRA – Gateway to Value-Based Medicine for MDs/NPPS</a:t>
            </a:r>
          </a:p>
        </p:txBody>
      </p:sp>
      <p:sp>
        <p:nvSpPr>
          <p:cNvPr id="8" name="TextBox 6"/>
          <p:cNvSpPr txBox="1"/>
          <p:nvPr/>
        </p:nvSpPr>
        <p:spPr>
          <a:xfrm>
            <a:off x="1591733" y="6138333"/>
            <a:ext cx="60198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w Cen M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w Cen M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w Cen M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lgn="r"/>
            <a:r>
              <a:rPr lang="en-US" sz="1100" dirty="0">
                <a:latin typeface="Calibri" panose="020F0502020204030204" pitchFamily="34" charset="0"/>
              </a:rPr>
              <a:t>Source: </a:t>
            </a:r>
            <a:r>
              <a:rPr lang="en-US" sz="1100" dirty="0">
                <a:solidFill>
                  <a:srgbClr val="007E66"/>
                </a:solidFill>
                <a:latin typeface="Calibri" panose="020F0502020204030204" pitchFamily="34" charset="0"/>
                <a:hlinkClick r:id="rId2"/>
              </a:rPr>
              <a:t>www.lansummit.org/wp-content/uploads/2015/09/4G-00Total.pdf  </a:t>
            </a:r>
            <a:endParaRPr lang="en-US" sz="1100" dirty="0">
              <a:solidFill>
                <a:srgbClr val="007E66"/>
              </a:solidFill>
              <a:latin typeface="Calibri" panose="020F0502020204030204" pitchFamily="34" charset="0"/>
            </a:endParaRPr>
          </a:p>
        </p:txBody>
      </p:sp>
    </p:spTree>
    <p:extLst>
      <p:ext uri="{BB962C8B-B14F-4D97-AF65-F5344CB8AC3E}">
        <p14:creationId xmlns:p14="http://schemas.microsoft.com/office/powerpoint/2010/main" val="778192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TotalTime>
  <Words>1767</Words>
  <Application>Microsoft Office PowerPoint</Application>
  <PresentationFormat>Widescreen</PresentationFormat>
  <Paragraphs>322</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Aharoni</vt:lpstr>
      <vt:lpstr>Arial</vt:lpstr>
      <vt:lpstr>Calibri</vt:lpstr>
      <vt:lpstr>Century Gothic</vt:lpstr>
      <vt:lpstr>Franklin Gothic Medium Cond</vt:lpstr>
      <vt:lpstr>MV Boli</vt:lpstr>
      <vt:lpstr>Segoe UI</vt:lpstr>
      <vt:lpstr>Segoe UI Light</vt:lpstr>
      <vt:lpstr>Times New Roman</vt:lpstr>
      <vt:lpstr>Wingdings</vt:lpstr>
      <vt:lpstr>Wingdings 3</vt:lpstr>
      <vt:lpstr>Ion</vt:lpstr>
      <vt:lpstr>Public Policy Update </vt:lpstr>
      <vt:lpstr>A Word About the Election</vt:lpstr>
      <vt:lpstr>REMINDER: Current Part B Valued-Based Payment Programs</vt:lpstr>
      <vt:lpstr>The Year Ahead: Top Policy Issues</vt:lpstr>
      <vt:lpstr>PowerPoint Presentation</vt:lpstr>
      <vt:lpstr>Shift to Paying for Value</vt:lpstr>
      <vt:lpstr>Payment Taxonomy Framework</vt:lpstr>
      <vt:lpstr>Value-Based Models Across Healthcare System</vt:lpstr>
      <vt:lpstr>All About MACRA – Gateway to Value-Based Medicine for MDs/NPPS</vt:lpstr>
      <vt:lpstr>MACRA: starting in 2019*, physicians will choose from or land in one of two paths: MIPS or APMs?  </vt:lpstr>
      <vt:lpstr>MIPS Combines Current Pay-for-Reporting Programs</vt:lpstr>
      <vt:lpstr>MIPS Payment Adjustments</vt:lpstr>
      <vt:lpstr>Alternative Payment Models</vt:lpstr>
      <vt:lpstr>Reward for APM Participation</vt:lpstr>
      <vt:lpstr>How do I become a qualifying  APM participant  (QP)?</vt:lpstr>
      <vt:lpstr>PowerPoint Presentation</vt:lpstr>
      <vt:lpstr>Note: Most practitioners will be subject to MIPS.</vt:lpstr>
      <vt:lpstr>Extra! Extra! The MACRA Rule Is Out! Or “Mommy, the new Phone Book is Here” </vt:lpstr>
      <vt:lpstr>Proposed Rule: MIPS for PA/LTC</vt:lpstr>
      <vt:lpstr>PowerPoint Presentation</vt:lpstr>
      <vt:lpstr>Implementing APMs</vt:lpstr>
      <vt:lpstr>Advance Care Planning and CCM</vt:lpstr>
      <vt:lpstr>  AMDA Public Policy&amp; Advocacy Contacts</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Framework 2016-19</dc:title>
  <dc:creator>Christopher E. Laxton, CAE</dc:creator>
  <cp:lastModifiedBy>Alex Bardakh</cp:lastModifiedBy>
  <cp:revision>50</cp:revision>
  <dcterms:created xsi:type="dcterms:W3CDTF">2016-02-18T19:41:00Z</dcterms:created>
  <dcterms:modified xsi:type="dcterms:W3CDTF">2016-05-19T15:43:00Z</dcterms:modified>
</cp:coreProperties>
</file>